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x="18288000" cy="10287000"/>
  <p:notesSz cx="6858000" cy="9144000"/>
  <p:embeddedFontLst>
    <p:embeddedFont>
      <p:font typeface="Public Sans Bold" charset="1" panose="00000000000000000000"/>
      <p:regular r:id="rId79"/>
    </p:embeddedFont>
    <p:embeddedFont>
      <p:font typeface="Noto Sans Bold" charset="1" panose="020B0802040504020204"/>
      <p:regular r:id="rId80"/>
    </p:embeddedFont>
    <p:embeddedFont>
      <p:font typeface="Noto Sans" charset="1" panose="020B0502040504020204"/>
      <p:regular r:id="rId81"/>
    </p:embeddedFont>
    <p:embeddedFont>
      <p:font typeface="Public Sans Heavy" charset="1" panose="00000000000000000000"/>
      <p:regular r:id="rId82"/>
    </p:embeddedFont>
    <p:embeddedFont>
      <p:font typeface="Public Sans" charset="1" panose="00000000000000000000"/>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2.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4.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22906" y="-6115369"/>
            <a:ext cx="20282803" cy="11091376"/>
            <a:chOff x="0" y="0"/>
            <a:chExt cx="4503295" cy="2462566"/>
          </a:xfrm>
        </p:grpSpPr>
        <p:sp>
          <p:nvSpPr>
            <p:cNvPr name="Freeform 3" id="3"/>
            <p:cNvSpPr/>
            <p:nvPr/>
          </p:nvSpPr>
          <p:spPr>
            <a:xfrm flipH="false" flipV="false" rot="0">
              <a:off x="0" y="0"/>
              <a:ext cx="4503295" cy="2462566"/>
            </a:xfrm>
            <a:custGeom>
              <a:avLst/>
              <a:gdLst/>
              <a:ahLst/>
              <a:cxnLst/>
              <a:rect r="r" b="b" t="t" l="l"/>
              <a:pathLst>
                <a:path h="2462566" w="4503295">
                  <a:moveTo>
                    <a:pt x="4378835" y="2462566"/>
                  </a:moveTo>
                  <a:lnTo>
                    <a:pt x="124460" y="2462566"/>
                  </a:lnTo>
                  <a:cubicBezTo>
                    <a:pt x="55880" y="2462566"/>
                    <a:pt x="0" y="2406686"/>
                    <a:pt x="0" y="2338106"/>
                  </a:cubicBezTo>
                  <a:lnTo>
                    <a:pt x="0" y="124460"/>
                  </a:lnTo>
                  <a:cubicBezTo>
                    <a:pt x="0" y="55880"/>
                    <a:pt x="55880" y="0"/>
                    <a:pt x="124460" y="0"/>
                  </a:cubicBezTo>
                  <a:lnTo>
                    <a:pt x="4378835" y="0"/>
                  </a:lnTo>
                  <a:cubicBezTo>
                    <a:pt x="4447415" y="0"/>
                    <a:pt x="4503295" y="55880"/>
                    <a:pt x="4503295" y="124460"/>
                  </a:cubicBezTo>
                  <a:lnTo>
                    <a:pt x="4503295" y="2338106"/>
                  </a:lnTo>
                  <a:cubicBezTo>
                    <a:pt x="4503295" y="2406686"/>
                    <a:pt x="4447415" y="2462566"/>
                    <a:pt x="4378835" y="2462566"/>
                  </a:cubicBezTo>
                  <a:close/>
                </a:path>
              </a:pathLst>
            </a:custGeom>
            <a:solidFill>
              <a:srgbClr val="000000"/>
            </a:solidFill>
          </p:spPr>
        </p:sp>
      </p:grpSp>
      <p:grpSp>
        <p:nvGrpSpPr>
          <p:cNvPr name="Group 4" id="4"/>
          <p:cNvGrpSpPr/>
          <p:nvPr/>
        </p:nvGrpSpPr>
        <p:grpSpPr>
          <a:xfrm rot="0">
            <a:off x="-1222906" y="2916334"/>
            <a:ext cx="14093462" cy="10287000"/>
            <a:chOff x="0" y="0"/>
            <a:chExt cx="3373780" cy="2462566"/>
          </a:xfrm>
        </p:grpSpPr>
        <p:sp>
          <p:nvSpPr>
            <p:cNvPr name="Freeform 5" id="5"/>
            <p:cNvSpPr/>
            <p:nvPr/>
          </p:nvSpPr>
          <p:spPr>
            <a:xfrm flipH="false" flipV="false" rot="0">
              <a:off x="0" y="0"/>
              <a:ext cx="3373780" cy="2462566"/>
            </a:xfrm>
            <a:custGeom>
              <a:avLst/>
              <a:gdLst/>
              <a:ahLst/>
              <a:cxnLst/>
              <a:rect r="r" b="b" t="t" l="l"/>
              <a:pathLst>
                <a:path h="2462566" w="3373780">
                  <a:moveTo>
                    <a:pt x="3249320" y="2462566"/>
                  </a:moveTo>
                  <a:lnTo>
                    <a:pt x="124460" y="2462566"/>
                  </a:lnTo>
                  <a:cubicBezTo>
                    <a:pt x="55880" y="2462566"/>
                    <a:pt x="0" y="2406686"/>
                    <a:pt x="0" y="2338106"/>
                  </a:cubicBezTo>
                  <a:lnTo>
                    <a:pt x="0" y="124460"/>
                  </a:lnTo>
                  <a:cubicBezTo>
                    <a:pt x="0" y="55880"/>
                    <a:pt x="55880" y="0"/>
                    <a:pt x="124460" y="0"/>
                  </a:cubicBezTo>
                  <a:lnTo>
                    <a:pt x="3249320" y="0"/>
                  </a:lnTo>
                  <a:cubicBezTo>
                    <a:pt x="3317900" y="0"/>
                    <a:pt x="3373780" y="55880"/>
                    <a:pt x="3373780" y="124460"/>
                  </a:cubicBezTo>
                  <a:lnTo>
                    <a:pt x="3373780" y="2338106"/>
                  </a:lnTo>
                  <a:cubicBezTo>
                    <a:pt x="3373780" y="2406686"/>
                    <a:pt x="3317900" y="2462566"/>
                    <a:pt x="3249320" y="2462566"/>
                  </a:cubicBezTo>
                  <a:close/>
                </a:path>
              </a:pathLst>
            </a:custGeom>
            <a:solidFill>
              <a:srgbClr val="FEE600"/>
            </a:solidFill>
          </p:spPr>
        </p:sp>
      </p:grpSp>
      <p:sp>
        <p:nvSpPr>
          <p:cNvPr name="Freeform 6" id="6"/>
          <p:cNvSpPr/>
          <p:nvPr/>
        </p:nvSpPr>
        <p:spPr>
          <a:xfrm flipH="false" flipV="false" rot="0">
            <a:off x="16534038" y="838823"/>
            <a:ext cx="879023" cy="760754"/>
          </a:xfrm>
          <a:custGeom>
            <a:avLst/>
            <a:gdLst/>
            <a:ahLst/>
            <a:cxnLst/>
            <a:rect r="r" b="b" t="t" l="l"/>
            <a:pathLst>
              <a:path h="760754" w="879023">
                <a:moveTo>
                  <a:pt x="0" y="0"/>
                </a:moveTo>
                <a:lnTo>
                  <a:pt x="879024" y="0"/>
                </a:lnTo>
                <a:lnTo>
                  <a:pt x="879024" y="760754"/>
                </a:lnTo>
                <a:lnTo>
                  <a:pt x="0" y="760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507058" y="5881039"/>
            <a:ext cx="4188068" cy="3586811"/>
          </a:xfrm>
          <a:custGeom>
            <a:avLst/>
            <a:gdLst/>
            <a:ahLst/>
            <a:cxnLst/>
            <a:rect r="r" b="b" t="t" l="l"/>
            <a:pathLst>
              <a:path h="3586811" w="4188068">
                <a:moveTo>
                  <a:pt x="0" y="0"/>
                </a:moveTo>
                <a:lnTo>
                  <a:pt x="4188068" y="0"/>
                </a:lnTo>
                <a:lnTo>
                  <a:pt x="4188068" y="3586811"/>
                </a:lnTo>
                <a:lnTo>
                  <a:pt x="0" y="3586811"/>
                </a:lnTo>
                <a:lnTo>
                  <a:pt x="0" y="0"/>
                </a:lnTo>
                <a:close/>
              </a:path>
            </a:pathLst>
          </a:custGeom>
          <a:blipFill>
            <a:blip r:embed="rId4"/>
            <a:stretch>
              <a:fillRect l="0" t="0" r="0" b="0"/>
            </a:stretch>
          </a:blipFill>
        </p:spPr>
      </p:sp>
      <p:sp>
        <p:nvSpPr>
          <p:cNvPr name="TextBox 8" id="8"/>
          <p:cNvSpPr txBox="true"/>
          <p:nvPr/>
        </p:nvSpPr>
        <p:spPr>
          <a:xfrm rot="0">
            <a:off x="598690" y="9467850"/>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
        <p:nvSpPr>
          <p:cNvPr name="TextBox 9" id="9"/>
          <p:cNvSpPr txBox="true"/>
          <p:nvPr/>
        </p:nvSpPr>
        <p:spPr>
          <a:xfrm rot="0">
            <a:off x="329189" y="23621"/>
            <a:ext cx="18288000" cy="2627866"/>
          </a:xfrm>
          <a:prstGeom prst="rect">
            <a:avLst/>
          </a:prstGeom>
        </p:spPr>
        <p:txBody>
          <a:bodyPr anchor="t" rtlCol="false" tIns="0" lIns="0" bIns="0" rIns="0">
            <a:spAutoFit/>
          </a:bodyPr>
          <a:lstStyle/>
          <a:p>
            <a:pPr algn="l">
              <a:lnSpc>
                <a:spcPts val="11186"/>
              </a:lnSpc>
            </a:pPr>
            <a:r>
              <a:rPr lang="en-US" sz="7990" b="true">
                <a:solidFill>
                  <a:srgbClr val="FFFFFF"/>
                </a:solidFill>
                <a:latin typeface="Noto Sans Bold"/>
                <a:ea typeface="Noto Sans Bold"/>
                <a:cs typeface="Noto Sans Bold"/>
                <a:sym typeface="Noto Sans Bold"/>
              </a:rPr>
              <a:t>Xây Dựng Thương Hiệu </a:t>
            </a:r>
          </a:p>
          <a:p>
            <a:pPr algn="l">
              <a:lnSpc>
                <a:spcPts val="9927"/>
              </a:lnSpc>
            </a:pPr>
            <a:r>
              <a:rPr lang="en-US" sz="7090" b="true">
                <a:solidFill>
                  <a:srgbClr val="FFFFFF"/>
                </a:solidFill>
                <a:latin typeface="Noto Sans Bold"/>
                <a:ea typeface="Noto Sans Bold"/>
                <a:cs typeface="Noto Sans Bold"/>
                <a:sym typeface="Noto Sans Bold"/>
              </a:rPr>
              <a:t>SYNWAVECO - Kinh doanh sản phẩm IoT</a:t>
            </a:r>
          </a:p>
        </p:txBody>
      </p:sp>
      <p:sp>
        <p:nvSpPr>
          <p:cNvPr name="TextBox 10" id="10"/>
          <p:cNvSpPr txBox="true"/>
          <p:nvPr/>
        </p:nvSpPr>
        <p:spPr>
          <a:xfrm rot="0">
            <a:off x="5391919" y="6893417"/>
            <a:ext cx="7478637" cy="3580765"/>
          </a:xfrm>
          <a:prstGeom prst="rect">
            <a:avLst/>
          </a:prstGeom>
        </p:spPr>
        <p:txBody>
          <a:bodyPr anchor="t" rtlCol="false" tIns="0" lIns="0" bIns="0" rIns="0">
            <a:spAutoFit/>
          </a:bodyPr>
          <a:lstStyle/>
          <a:p>
            <a:pPr algn="ctr">
              <a:lnSpc>
                <a:spcPts val="4759"/>
              </a:lnSpc>
            </a:pPr>
            <a:r>
              <a:rPr lang="en-US" sz="3399">
                <a:solidFill>
                  <a:srgbClr val="191919"/>
                </a:solidFill>
                <a:latin typeface="Noto Sans"/>
                <a:ea typeface="Noto Sans"/>
                <a:cs typeface="Noto Sans"/>
                <a:sym typeface="Noto Sans"/>
              </a:rPr>
              <a:t>S</a:t>
            </a:r>
            <a:r>
              <a:rPr lang="en-US" sz="3399">
                <a:solidFill>
                  <a:srgbClr val="191919"/>
                </a:solidFill>
                <a:latin typeface="Noto Sans"/>
                <a:ea typeface="Noto Sans"/>
                <a:cs typeface="Noto Sans"/>
                <a:sym typeface="Noto Sans"/>
              </a:rPr>
              <a:t>inh viên thực hiện</a:t>
            </a:r>
          </a:p>
          <a:p>
            <a:pPr algn="l">
              <a:lnSpc>
                <a:spcPts val="4759"/>
              </a:lnSpc>
            </a:pPr>
            <a:r>
              <a:rPr lang="en-US" sz="3399">
                <a:solidFill>
                  <a:srgbClr val="191919"/>
                </a:solidFill>
                <a:latin typeface="Noto Sans"/>
                <a:ea typeface="Noto Sans"/>
                <a:cs typeface="Noto Sans"/>
                <a:sym typeface="Noto Sans"/>
              </a:rPr>
              <a:t>DTH215894 – Nguyễn Thị Bé Hằng</a:t>
            </a:r>
          </a:p>
          <a:p>
            <a:pPr algn="l">
              <a:lnSpc>
                <a:spcPts val="4759"/>
              </a:lnSpc>
            </a:pPr>
            <a:r>
              <a:rPr lang="en-US" sz="3399">
                <a:solidFill>
                  <a:srgbClr val="191919"/>
                </a:solidFill>
                <a:latin typeface="Noto Sans"/>
                <a:ea typeface="Noto Sans"/>
                <a:cs typeface="Noto Sans"/>
                <a:sym typeface="Noto Sans"/>
              </a:rPr>
              <a:t>DTH225650 – Huỳnh Quốc Huy</a:t>
            </a:r>
          </a:p>
          <a:p>
            <a:pPr algn="l">
              <a:lnSpc>
                <a:spcPts val="4759"/>
              </a:lnSpc>
            </a:pPr>
            <a:r>
              <a:rPr lang="en-US" sz="3399">
                <a:solidFill>
                  <a:srgbClr val="191919"/>
                </a:solidFill>
                <a:latin typeface="Noto Sans"/>
                <a:ea typeface="Noto Sans"/>
                <a:cs typeface="Noto Sans"/>
                <a:sym typeface="Noto Sans"/>
              </a:rPr>
              <a:t>DTH225698 – Trịnh Ngọc Mẫn</a:t>
            </a:r>
          </a:p>
          <a:p>
            <a:pPr algn="l">
              <a:lnSpc>
                <a:spcPts val="4759"/>
              </a:lnSpc>
            </a:pPr>
            <a:r>
              <a:rPr lang="en-US" sz="3399">
                <a:solidFill>
                  <a:srgbClr val="191919"/>
                </a:solidFill>
                <a:latin typeface="Noto Sans"/>
                <a:ea typeface="Noto Sans"/>
                <a:cs typeface="Noto Sans"/>
                <a:sym typeface="Noto Sans"/>
              </a:rPr>
              <a:t>DPM225518 – Lê Nguyễn Minh Tiến</a:t>
            </a:r>
          </a:p>
          <a:p>
            <a:pPr algn="l">
              <a:lnSpc>
                <a:spcPts val="4759"/>
              </a:lnSpc>
            </a:pPr>
          </a:p>
        </p:txBody>
      </p:sp>
      <p:sp>
        <p:nvSpPr>
          <p:cNvPr name="TextBox 11" id="11"/>
          <p:cNvSpPr txBox="true"/>
          <p:nvPr/>
        </p:nvSpPr>
        <p:spPr>
          <a:xfrm rot="0">
            <a:off x="-725438" y="6936597"/>
            <a:ext cx="6117357" cy="1780540"/>
          </a:xfrm>
          <a:prstGeom prst="rect">
            <a:avLst/>
          </a:prstGeom>
        </p:spPr>
        <p:txBody>
          <a:bodyPr anchor="t" rtlCol="false" tIns="0" lIns="0" bIns="0" rIns="0">
            <a:spAutoFit/>
          </a:bodyPr>
          <a:lstStyle/>
          <a:p>
            <a:pPr algn="ctr">
              <a:lnSpc>
                <a:spcPts val="4759"/>
              </a:lnSpc>
            </a:pPr>
            <a:r>
              <a:rPr lang="en-US" sz="3399">
                <a:solidFill>
                  <a:srgbClr val="191919"/>
                </a:solidFill>
                <a:latin typeface="Noto Sans"/>
                <a:ea typeface="Noto Sans"/>
                <a:cs typeface="Noto Sans"/>
                <a:sym typeface="Noto Sans"/>
              </a:rPr>
              <a:t>G</a:t>
            </a:r>
            <a:r>
              <a:rPr lang="en-US" sz="3399">
                <a:solidFill>
                  <a:srgbClr val="191919"/>
                </a:solidFill>
                <a:latin typeface="Noto Sans"/>
                <a:ea typeface="Noto Sans"/>
                <a:cs typeface="Noto Sans"/>
                <a:sym typeface="Noto Sans"/>
              </a:rPr>
              <a:t>iảng viên hướng dẫn</a:t>
            </a:r>
          </a:p>
          <a:p>
            <a:pPr algn="ctr">
              <a:lnSpc>
                <a:spcPts val="4759"/>
              </a:lnSpc>
            </a:pPr>
            <a:r>
              <a:rPr lang="en-US" sz="3399">
                <a:solidFill>
                  <a:srgbClr val="191919"/>
                </a:solidFill>
                <a:latin typeface="Noto Sans"/>
                <a:ea typeface="Noto Sans"/>
                <a:cs typeface="Noto Sans"/>
                <a:sym typeface="Noto Sans"/>
              </a:rPr>
              <a:t>Ts.Trần Thị Tuyết Vân</a:t>
            </a:r>
          </a:p>
          <a:p>
            <a:pPr algn="ctr">
              <a:lnSpc>
                <a:spcPts val="4759"/>
              </a:lnSpc>
            </a:pP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894837" y="-259747"/>
            <a:ext cx="15451158" cy="9518047"/>
          </a:xfrm>
          <a:prstGeom prst="rect">
            <a:avLst/>
          </a:prstGeom>
          <a:solidFill>
            <a:srgbClr val="FEE600"/>
          </a:solidFill>
        </p:spPr>
      </p:sp>
      <p:sp>
        <p:nvSpPr>
          <p:cNvPr name="TextBox 3" id="3"/>
          <p:cNvSpPr txBox="true"/>
          <p:nvPr/>
        </p:nvSpPr>
        <p:spPr>
          <a:xfrm rot="0">
            <a:off x="630875" y="9404529"/>
            <a:ext cx="2833688" cy="523912"/>
          </a:xfrm>
          <a:prstGeom prst="rect">
            <a:avLst/>
          </a:prstGeom>
        </p:spPr>
        <p:txBody>
          <a:bodyPr anchor="t" rtlCol="false" tIns="0" lIns="0" bIns="0" rIns="0">
            <a:spAutoFit/>
          </a:bodyPr>
          <a:lstStyle/>
          <a:p>
            <a:pPr algn="ctr">
              <a:lnSpc>
                <a:spcPts val="4079"/>
              </a:lnSpc>
              <a:spcBef>
                <a:spcPct val="0"/>
              </a:spcBef>
            </a:pPr>
            <a:r>
              <a:rPr lang="en-US" b="true" sz="3399">
                <a:solidFill>
                  <a:srgbClr val="191919"/>
                </a:solidFill>
                <a:latin typeface="Public Sans Bold"/>
                <a:ea typeface="Public Sans Bold"/>
                <a:cs typeface="Public Sans Bold"/>
                <a:sym typeface="Public Sans Bold"/>
              </a:rPr>
              <a:t>SYNWAVECO </a:t>
            </a:r>
          </a:p>
        </p:txBody>
      </p:sp>
      <p:sp>
        <p:nvSpPr>
          <p:cNvPr name="TextBox 4" id="4"/>
          <p:cNvSpPr txBox="true"/>
          <p:nvPr/>
        </p:nvSpPr>
        <p:spPr>
          <a:xfrm rot="0">
            <a:off x="1028700" y="1076325"/>
            <a:ext cx="3397696" cy="419086"/>
          </a:xfrm>
          <a:prstGeom prst="rect">
            <a:avLst/>
          </a:prstGeom>
        </p:spPr>
        <p:txBody>
          <a:bodyPr anchor="t" rtlCol="false" tIns="0" lIns="0" bIns="0" rIns="0">
            <a:spAutoFit/>
          </a:bodyPr>
          <a:lstStyle/>
          <a:p>
            <a:pPr algn="l">
              <a:lnSpc>
                <a:spcPts val="3099"/>
              </a:lnSpc>
              <a:spcBef>
                <a:spcPct val="0"/>
              </a:spcBef>
            </a:pPr>
            <a:r>
              <a:rPr lang="en-US" b="true" sz="3099">
                <a:solidFill>
                  <a:srgbClr val="000000"/>
                </a:solidFill>
                <a:latin typeface="Public Sans Heavy"/>
                <a:ea typeface="Public Sans Heavy"/>
                <a:cs typeface="Public Sans Heavy"/>
                <a:sym typeface="Public Sans Heavy"/>
              </a:rPr>
              <a:t>1.3 Mục tiêu dự án</a:t>
            </a:r>
          </a:p>
        </p:txBody>
      </p:sp>
      <p:sp>
        <p:nvSpPr>
          <p:cNvPr name="TextBox 5" id="5"/>
          <p:cNvSpPr txBox="true"/>
          <p:nvPr/>
        </p:nvSpPr>
        <p:spPr>
          <a:xfrm rot="0">
            <a:off x="1028700" y="1693213"/>
            <a:ext cx="13527621" cy="5981065"/>
          </a:xfrm>
          <a:prstGeom prst="rect">
            <a:avLst/>
          </a:prstGeom>
        </p:spPr>
        <p:txBody>
          <a:bodyPr anchor="t" rtlCol="false" tIns="0" lIns="0" bIns="0" rIns="0">
            <a:spAutoFit/>
          </a:bodyPr>
          <a:lstStyle/>
          <a:p>
            <a:pPr algn="l">
              <a:lnSpc>
                <a:spcPts val="4759"/>
              </a:lnSpc>
            </a:pPr>
            <a:r>
              <a:rPr lang="en-US" sz="3399" b="true">
                <a:solidFill>
                  <a:srgbClr val="000000"/>
                </a:solidFill>
                <a:latin typeface="Noto Sans Bold"/>
                <a:ea typeface="Noto Sans Bold"/>
                <a:cs typeface="Noto Sans Bold"/>
                <a:sym typeface="Noto Sans Bold"/>
              </a:rPr>
              <a:t>Mục tiêu dự án – Thực tiễn &amp; Giáo dục</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Điểm chạm tin c</a:t>
            </a:r>
            <a:r>
              <a:rPr lang="en-US" sz="3399">
                <a:solidFill>
                  <a:srgbClr val="000000"/>
                </a:solidFill>
                <a:latin typeface="Noto Sans"/>
                <a:ea typeface="Noto Sans"/>
                <a:cs typeface="Noto Sans"/>
                <a:sym typeface="Noto Sans"/>
              </a:rPr>
              <a:t>ậy: Tạo nền tảng mua sắm chuyên biệt cho các Giải pháp tích hợp sẵn.</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Tối ưu hóa Marketing: Giả lập chiến dịch q</a:t>
            </a:r>
            <a:r>
              <a:rPr lang="en-US" sz="3399">
                <a:solidFill>
                  <a:srgbClr val="000000"/>
                </a:solidFill>
                <a:latin typeface="Noto Sans"/>
                <a:ea typeface="Noto Sans"/>
                <a:cs typeface="Noto Sans"/>
                <a:sym typeface="Noto Sans"/>
              </a:rPr>
              <a:t>u</a:t>
            </a:r>
            <a:r>
              <a:rPr lang="en-US" sz="3399">
                <a:solidFill>
                  <a:srgbClr val="000000"/>
                </a:solidFill>
                <a:latin typeface="Noto Sans"/>
                <a:ea typeface="Noto Sans"/>
                <a:cs typeface="Noto Sans"/>
                <a:sym typeface="Noto Sans"/>
              </a:rPr>
              <a:t>ảng cáo, tối ưu Shopee để tìm phương thức tiếp cận hiệu quả nhất.</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Phát triển con người: * Rèn l</a:t>
            </a:r>
            <a:r>
              <a:rPr lang="en-US" sz="3399">
                <a:solidFill>
                  <a:srgbClr val="000000"/>
                </a:solidFill>
                <a:latin typeface="Noto Sans"/>
                <a:ea typeface="Noto Sans"/>
                <a:cs typeface="Noto Sans"/>
                <a:sym typeface="Noto Sans"/>
              </a:rPr>
              <a:t>uyện</a:t>
            </a:r>
            <a:r>
              <a:rPr lang="en-US" sz="3399">
                <a:solidFill>
                  <a:srgbClr val="000000"/>
                </a:solidFill>
                <a:latin typeface="Noto Sans"/>
                <a:ea typeface="Noto Sans"/>
                <a:cs typeface="Noto Sans"/>
                <a:sym typeface="Noto Sans"/>
              </a:rPr>
              <a:t> kỹ năng làm việc nhóm và quản trị dự án theo tiến độ.</a:t>
            </a:r>
          </a:p>
          <a:p>
            <a:pPr algn="l" marL="1468119" indent="-489373" lvl="2">
              <a:lnSpc>
                <a:spcPts val="4759"/>
              </a:lnSpc>
              <a:buFont typeface="Arial"/>
              <a:buChar char="⚬"/>
            </a:pPr>
            <a:r>
              <a:rPr lang="en-US" sz="3399">
                <a:solidFill>
                  <a:srgbClr val="000000"/>
                </a:solidFill>
                <a:latin typeface="Noto Sans"/>
                <a:ea typeface="Noto Sans"/>
                <a:cs typeface="Noto Sans"/>
                <a:sym typeface="Noto Sans"/>
              </a:rPr>
              <a:t>Xây dựng Thương hiệu cá nhân ấn tượng trước khi ra trường.</a:t>
            </a:r>
          </a:p>
          <a:p>
            <a:pPr algn="l">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894837" y="-259747"/>
            <a:ext cx="15451158" cy="9518047"/>
          </a:xfrm>
          <a:prstGeom prst="rect">
            <a:avLst/>
          </a:prstGeom>
          <a:solidFill>
            <a:srgbClr val="FEE600"/>
          </a:solidFill>
        </p:spPr>
      </p:sp>
      <p:sp>
        <p:nvSpPr>
          <p:cNvPr name="TextBox 3" id="3"/>
          <p:cNvSpPr txBox="true"/>
          <p:nvPr/>
        </p:nvSpPr>
        <p:spPr>
          <a:xfrm rot="0">
            <a:off x="630875" y="9404529"/>
            <a:ext cx="2833688" cy="523912"/>
          </a:xfrm>
          <a:prstGeom prst="rect">
            <a:avLst/>
          </a:prstGeom>
        </p:spPr>
        <p:txBody>
          <a:bodyPr anchor="t" rtlCol="false" tIns="0" lIns="0" bIns="0" rIns="0">
            <a:spAutoFit/>
          </a:bodyPr>
          <a:lstStyle/>
          <a:p>
            <a:pPr algn="ctr">
              <a:lnSpc>
                <a:spcPts val="4079"/>
              </a:lnSpc>
              <a:spcBef>
                <a:spcPct val="0"/>
              </a:spcBef>
            </a:pPr>
            <a:r>
              <a:rPr lang="en-US" b="true" sz="3399">
                <a:solidFill>
                  <a:srgbClr val="191919"/>
                </a:solidFill>
                <a:latin typeface="Public Sans Bold"/>
                <a:ea typeface="Public Sans Bold"/>
                <a:cs typeface="Public Sans Bold"/>
                <a:sym typeface="Public Sans Bold"/>
              </a:rPr>
              <a:t>SYNWAVECO </a:t>
            </a:r>
          </a:p>
        </p:txBody>
      </p:sp>
      <p:sp>
        <p:nvSpPr>
          <p:cNvPr name="TextBox 4" id="4"/>
          <p:cNvSpPr txBox="true"/>
          <p:nvPr/>
        </p:nvSpPr>
        <p:spPr>
          <a:xfrm rot="0">
            <a:off x="1028700" y="1076325"/>
            <a:ext cx="3397696" cy="419086"/>
          </a:xfrm>
          <a:prstGeom prst="rect">
            <a:avLst/>
          </a:prstGeom>
        </p:spPr>
        <p:txBody>
          <a:bodyPr anchor="t" rtlCol="false" tIns="0" lIns="0" bIns="0" rIns="0">
            <a:spAutoFit/>
          </a:bodyPr>
          <a:lstStyle/>
          <a:p>
            <a:pPr algn="l">
              <a:lnSpc>
                <a:spcPts val="3099"/>
              </a:lnSpc>
              <a:spcBef>
                <a:spcPct val="0"/>
              </a:spcBef>
            </a:pPr>
            <a:r>
              <a:rPr lang="en-US" b="true" sz="3099">
                <a:solidFill>
                  <a:srgbClr val="000000"/>
                </a:solidFill>
                <a:latin typeface="Public Sans Heavy"/>
                <a:ea typeface="Public Sans Heavy"/>
                <a:cs typeface="Public Sans Heavy"/>
                <a:sym typeface="Public Sans Heavy"/>
              </a:rPr>
              <a:t>1.3 Mục tiêu dự án</a:t>
            </a:r>
          </a:p>
        </p:txBody>
      </p:sp>
      <p:sp>
        <p:nvSpPr>
          <p:cNvPr name="TextBox 5" id="5"/>
          <p:cNvSpPr txBox="true"/>
          <p:nvPr/>
        </p:nvSpPr>
        <p:spPr>
          <a:xfrm rot="0">
            <a:off x="1028700" y="1693213"/>
            <a:ext cx="13527621" cy="4180840"/>
          </a:xfrm>
          <a:prstGeom prst="rect">
            <a:avLst/>
          </a:prstGeom>
        </p:spPr>
        <p:txBody>
          <a:bodyPr anchor="t" rtlCol="false" tIns="0" lIns="0" bIns="0" rIns="0">
            <a:spAutoFit/>
          </a:bodyPr>
          <a:lstStyle/>
          <a:p>
            <a:pPr algn="l">
              <a:lnSpc>
                <a:spcPts val="4759"/>
              </a:lnSpc>
            </a:pPr>
            <a:r>
              <a:rPr lang="en-US" sz="3399" b="true">
                <a:solidFill>
                  <a:srgbClr val="000000"/>
                </a:solidFill>
                <a:latin typeface="Noto Sans Bold"/>
                <a:ea typeface="Noto Sans Bold"/>
                <a:cs typeface="Noto Sans Bold"/>
                <a:sym typeface="Noto Sans Bold"/>
              </a:rPr>
              <a:t> Tổng kết giá trị SynWavEco mang lại</a:t>
            </a:r>
          </a:p>
          <a:p>
            <a:pPr algn="l">
              <a:lnSpc>
                <a:spcPts val="4759"/>
              </a:lnSpc>
            </a:pP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Họ</a:t>
            </a:r>
            <a:r>
              <a:rPr lang="en-US" sz="3399">
                <a:solidFill>
                  <a:srgbClr val="000000"/>
                </a:solidFill>
                <a:latin typeface="Noto Sans"/>
                <a:ea typeface="Noto Sans"/>
                <a:cs typeface="Noto Sans"/>
                <a:sym typeface="Noto Sans"/>
              </a:rPr>
              <a:t>c thu</a:t>
            </a:r>
            <a:r>
              <a:rPr lang="en-US" sz="3399">
                <a:solidFill>
                  <a:srgbClr val="000000"/>
                </a:solidFill>
                <a:latin typeface="Noto Sans"/>
                <a:ea typeface="Noto Sans"/>
                <a:cs typeface="Noto Sans"/>
                <a:sym typeface="Noto Sans"/>
              </a:rPr>
              <a:t>ật: Nắm vững quy trình vận hành B2C.</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K</a:t>
            </a:r>
            <a:r>
              <a:rPr lang="en-US" sz="3399">
                <a:solidFill>
                  <a:srgbClr val="000000"/>
                </a:solidFill>
                <a:latin typeface="Noto Sans"/>
                <a:ea typeface="Noto Sans"/>
                <a:cs typeface="Noto Sans"/>
                <a:sym typeface="Noto Sans"/>
              </a:rPr>
              <a:t>inh doanh: C</a:t>
            </a:r>
            <a:r>
              <a:rPr lang="en-US" sz="3399">
                <a:solidFill>
                  <a:srgbClr val="000000"/>
                </a:solidFill>
                <a:latin typeface="Noto Sans"/>
                <a:ea typeface="Noto Sans"/>
                <a:cs typeface="Noto Sans"/>
                <a:sym typeface="Noto Sans"/>
              </a:rPr>
              <a:t>u</a:t>
            </a:r>
            <a:r>
              <a:rPr lang="en-US" sz="3399">
                <a:solidFill>
                  <a:srgbClr val="000000"/>
                </a:solidFill>
                <a:latin typeface="Noto Sans"/>
                <a:ea typeface="Noto Sans"/>
                <a:cs typeface="Noto Sans"/>
                <a:sym typeface="Noto Sans"/>
              </a:rPr>
              <a:t>ng cấp giải pháp thay vì linh kiện rời rạc.</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Xã hội: Tăng năng suất lao động, giảm chi phí vận hành thông qua công nghệ.</a:t>
            </a:r>
          </a:p>
          <a:p>
            <a:pPr algn="l">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8571795" y="0"/>
            <a:ext cx="17375010" cy="10287000"/>
          </a:xfrm>
          <a:custGeom>
            <a:avLst/>
            <a:gdLst/>
            <a:ahLst/>
            <a:cxnLst/>
            <a:rect r="r" b="b" t="t" l="l"/>
            <a:pathLst>
              <a:path h="10287000" w="17375010">
                <a:moveTo>
                  <a:pt x="0" y="0"/>
                </a:moveTo>
                <a:lnTo>
                  <a:pt x="17375010" y="0"/>
                </a:lnTo>
                <a:lnTo>
                  <a:pt x="17375010" y="10287000"/>
                </a:lnTo>
                <a:lnTo>
                  <a:pt x="0" y="10287000"/>
                </a:lnTo>
                <a:lnTo>
                  <a:pt x="0" y="0"/>
                </a:lnTo>
                <a:close/>
              </a:path>
            </a:pathLst>
          </a:custGeom>
          <a:blipFill>
            <a:blip r:embed="rId2"/>
            <a:stretch>
              <a:fillRect l="-2880" t="0" r="-2880" b="0"/>
            </a:stretch>
          </a:blipFill>
        </p:spPr>
      </p:sp>
      <p:sp>
        <p:nvSpPr>
          <p:cNvPr name="Freeform 3" id="3"/>
          <p:cNvSpPr/>
          <p:nvPr/>
        </p:nvSpPr>
        <p:spPr>
          <a:xfrm flipH="false" flipV="false" rot="0">
            <a:off x="0" y="-148999"/>
            <a:ext cx="8571795" cy="10584998"/>
          </a:xfrm>
          <a:custGeom>
            <a:avLst/>
            <a:gdLst/>
            <a:ahLst/>
            <a:cxnLst/>
            <a:rect r="r" b="b" t="t" l="l"/>
            <a:pathLst>
              <a:path h="10584998" w="8571795">
                <a:moveTo>
                  <a:pt x="0" y="0"/>
                </a:moveTo>
                <a:lnTo>
                  <a:pt x="8571795" y="0"/>
                </a:lnTo>
                <a:lnTo>
                  <a:pt x="8571795" y="10584998"/>
                </a:lnTo>
                <a:lnTo>
                  <a:pt x="0" y="10584998"/>
                </a:lnTo>
                <a:lnTo>
                  <a:pt x="0" y="0"/>
                </a:lnTo>
                <a:close/>
              </a:path>
            </a:pathLst>
          </a:custGeom>
          <a:blipFill>
            <a:blip r:embed="rId3">
              <a:alphaModFix amt="15000"/>
            </a:blip>
            <a:stretch>
              <a:fillRect l="-34631" t="0" r="-41306" b="0"/>
            </a:stretch>
          </a:blipFill>
        </p:spPr>
      </p:sp>
      <p:sp>
        <p:nvSpPr>
          <p:cNvPr name="Freeform 4" id="4"/>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28360" y="504825"/>
            <a:ext cx="7591425"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1.4</a:t>
            </a:r>
            <a:r>
              <a:rPr lang="en-US" b="true" sz="3399">
                <a:solidFill>
                  <a:srgbClr val="FFFFFF"/>
                </a:solidFill>
                <a:latin typeface="Public Sans Bold"/>
                <a:ea typeface="Public Sans Bold"/>
                <a:cs typeface="Public Sans Bold"/>
                <a:sym typeface="Public Sans Bold"/>
              </a:rPr>
              <a:t> Thị trường &amp; khách hàng mục tiêu</a:t>
            </a:r>
          </a:p>
        </p:txBody>
      </p:sp>
      <p:sp>
        <p:nvSpPr>
          <p:cNvPr name="TextBox 6" id="6"/>
          <p:cNvSpPr txBox="true"/>
          <p:nvPr/>
        </p:nvSpPr>
        <p:spPr>
          <a:xfrm rot="0">
            <a:off x="518181" y="9248775"/>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915777" y="1483116"/>
            <a:ext cx="7312446" cy="7756885"/>
          </a:xfrm>
          <a:prstGeom prst="rect">
            <a:avLst/>
          </a:prstGeom>
        </p:spPr>
        <p:txBody>
          <a:bodyPr anchor="t" rtlCol="false" tIns="0" lIns="0" bIns="0" rIns="0">
            <a:spAutoFit/>
          </a:bodyPr>
          <a:lstStyle/>
          <a:p>
            <a:pPr algn="l">
              <a:lnSpc>
                <a:spcPts val="3610"/>
              </a:lnSpc>
              <a:spcBef>
                <a:spcPct val="0"/>
              </a:spcBef>
            </a:pPr>
            <a:r>
              <a:rPr lang="en-US" b="true" sz="3008">
                <a:solidFill>
                  <a:srgbClr val="FFFFFF"/>
                </a:solidFill>
                <a:latin typeface="Public Sans Bold"/>
                <a:ea typeface="Public Sans Bold"/>
                <a:cs typeface="Public Sans Bold"/>
                <a:sym typeface="Public Sans Bold"/>
              </a:rPr>
              <a:t>Phân tích thị trường IoT tại Việt Nam Bối cảnh: </a:t>
            </a:r>
          </a:p>
          <a:p>
            <a:pPr algn="l" marL="649596" indent="-324798" lvl="1">
              <a:lnSpc>
                <a:spcPts val="3610"/>
              </a:lnSpc>
              <a:spcBef>
                <a:spcPct val="0"/>
              </a:spcBef>
              <a:buFont typeface="Arial"/>
              <a:buChar char="•"/>
            </a:pPr>
            <a:r>
              <a:rPr lang="en-US" b="true" sz="3008">
                <a:solidFill>
                  <a:srgbClr val="FFFFFF"/>
                </a:solidFill>
                <a:latin typeface="Public Sans Bold"/>
                <a:ea typeface="Public Sans Bold"/>
                <a:cs typeface="Public Sans Bold"/>
                <a:sym typeface="Public Sans Bold"/>
              </a:rPr>
              <a:t>T</a:t>
            </a:r>
            <a:r>
              <a:rPr lang="en-US" sz="3008">
                <a:solidFill>
                  <a:srgbClr val="FFFFFF"/>
                </a:solidFill>
                <a:latin typeface="Public Sans"/>
                <a:ea typeface="Public Sans"/>
                <a:cs typeface="Public Sans"/>
                <a:sym typeface="Public Sans"/>
              </a:rPr>
              <a:t>ăng trưởng vượt bậc nhờ làn sóng Chuyển đổi số quốc gia và thay đổi thói quen tiêu dùng.</a:t>
            </a:r>
          </a:p>
          <a:p>
            <a:pPr algn="l" marL="649596" indent="-324798" lvl="1">
              <a:lnSpc>
                <a:spcPts val="3610"/>
              </a:lnSpc>
              <a:spcBef>
                <a:spcPct val="0"/>
              </a:spcBef>
              <a:buFont typeface="Arial"/>
              <a:buChar char="•"/>
            </a:pPr>
            <a:r>
              <a:rPr lang="en-US" sz="3008">
                <a:solidFill>
                  <a:srgbClr val="FFFFFF"/>
                </a:solidFill>
                <a:latin typeface="Public Sans"/>
                <a:ea typeface="Public Sans"/>
                <a:cs typeface="Public Sans"/>
                <a:sym typeface="Public Sans"/>
              </a:rPr>
              <a:t>Xu hướng: Khách hàng không chỉ cần kết nối Internet mà cần giải pháp tối ưu hóa hiệu suất và chất lượng sống.</a:t>
            </a:r>
          </a:p>
          <a:p>
            <a:pPr algn="l" marL="649596" indent="-324798" lvl="1">
              <a:lnSpc>
                <a:spcPts val="3610"/>
              </a:lnSpc>
              <a:spcBef>
                <a:spcPct val="0"/>
              </a:spcBef>
              <a:buFont typeface="Arial"/>
              <a:buChar char="•"/>
            </a:pPr>
            <a:r>
              <a:rPr lang="en-US" sz="3008">
                <a:solidFill>
                  <a:srgbClr val="FFFFFF"/>
                </a:solidFill>
                <a:latin typeface="Public Sans"/>
                <a:ea typeface="Public Sans"/>
                <a:cs typeface="Public Sans"/>
                <a:sym typeface="Public Sans"/>
              </a:rPr>
              <a:t>Khoảng trống thị trường: * Thị trường hiện bão hòa bởi sản phẩm giá rẻ, không rõ nguồn gốc.</a:t>
            </a:r>
          </a:p>
          <a:p>
            <a:pPr algn="l" marL="649596" indent="-324798" lvl="1">
              <a:lnSpc>
                <a:spcPts val="3610"/>
              </a:lnSpc>
              <a:spcBef>
                <a:spcPct val="0"/>
              </a:spcBef>
              <a:buFont typeface="Arial"/>
              <a:buChar char="•"/>
            </a:pPr>
            <a:r>
              <a:rPr lang="en-US" sz="3008">
                <a:solidFill>
                  <a:srgbClr val="FFFFFF"/>
                </a:solidFill>
                <a:latin typeface="Public Sans"/>
                <a:ea typeface="Public Sans"/>
                <a:cs typeface="Public Sans"/>
                <a:sym typeface="Public Sans"/>
              </a:rPr>
              <a:t>Thiếu hụt hệ sinh thái quản trị và kiến thức chuyên môn đi kèm.</a:t>
            </a:r>
          </a:p>
          <a:p>
            <a:pPr algn="l" marL="649596" indent="-324798" lvl="1">
              <a:lnSpc>
                <a:spcPts val="3610"/>
              </a:lnSpc>
              <a:spcBef>
                <a:spcPct val="0"/>
              </a:spcBef>
              <a:buFont typeface="Arial"/>
              <a:buChar char="•"/>
            </a:pPr>
            <a:r>
              <a:rPr lang="en-US" sz="3008">
                <a:solidFill>
                  <a:srgbClr val="FFFFFF"/>
                </a:solidFill>
                <a:latin typeface="Public Sans"/>
                <a:ea typeface="Public Sans"/>
                <a:cs typeface="Public Sans"/>
                <a:sym typeface="Public Sans"/>
              </a:rPr>
              <a:t>Cơ hội vàng tại ĐBSCL: Nhu cầu IoT trong nông nghiệp công nghệ cao (cảm biến, điều khiển tự động) đang tăng mạnh.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3663714"/>
            <a:ext cx="18288000" cy="6623286"/>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221652"/>
            <a:ext cx="18288000" cy="4222159"/>
          </a:xfrm>
          <a:custGeom>
            <a:avLst/>
            <a:gdLst/>
            <a:ahLst/>
            <a:cxnLst/>
            <a:rect r="r" b="b" t="t" l="l"/>
            <a:pathLst>
              <a:path h="4222159" w="18288000">
                <a:moveTo>
                  <a:pt x="0" y="0"/>
                </a:moveTo>
                <a:lnTo>
                  <a:pt x="18288000" y="0"/>
                </a:lnTo>
                <a:lnTo>
                  <a:pt x="18288000" y="4222158"/>
                </a:lnTo>
                <a:lnTo>
                  <a:pt x="0" y="4222158"/>
                </a:lnTo>
                <a:lnTo>
                  <a:pt x="0" y="0"/>
                </a:lnTo>
                <a:close/>
              </a:path>
            </a:pathLst>
          </a:custGeom>
          <a:blipFill>
            <a:blip r:embed="rId4"/>
            <a:stretch>
              <a:fillRect l="0" t="-36440" r="0" b="-9322"/>
            </a:stretch>
          </a:blipFill>
        </p:spPr>
      </p:sp>
      <p:sp>
        <p:nvSpPr>
          <p:cNvPr name="TextBox 5" id="5"/>
          <p:cNvSpPr txBox="true"/>
          <p:nvPr/>
        </p:nvSpPr>
        <p:spPr>
          <a:xfrm rot="0">
            <a:off x="428360" y="504825"/>
            <a:ext cx="7591425"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1.4</a:t>
            </a:r>
            <a:r>
              <a:rPr lang="en-US" b="true" sz="3399">
                <a:solidFill>
                  <a:srgbClr val="FFFFFF"/>
                </a:solidFill>
                <a:latin typeface="Public Sans Bold"/>
                <a:ea typeface="Public Sans Bold"/>
                <a:cs typeface="Public Sans Bold"/>
                <a:sym typeface="Public Sans Bold"/>
              </a:rPr>
              <a:t> Thị trường &amp; khách hàng mục tiêu</a:t>
            </a:r>
          </a:p>
        </p:txBody>
      </p:sp>
      <p:sp>
        <p:nvSpPr>
          <p:cNvPr name="TextBox 6" id="6"/>
          <p:cNvSpPr txBox="true"/>
          <p:nvPr/>
        </p:nvSpPr>
        <p:spPr>
          <a:xfrm rot="0">
            <a:off x="518181" y="9248775"/>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3814265" y="5624785"/>
            <a:ext cx="15099156" cy="4227182"/>
          </a:xfrm>
          <a:prstGeom prst="rect">
            <a:avLst/>
          </a:prstGeom>
        </p:spPr>
        <p:txBody>
          <a:bodyPr anchor="t" rtlCol="false" tIns="0" lIns="0" bIns="0" rIns="0">
            <a:spAutoFit/>
          </a:bodyPr>
          <a:lstStyle/>
          <a:p>
            <a:pPr algn="l">
              <a:lnSpc>
                <a:spcPts val="3369"/>
              </a:lnSpc>
              <a:spcBef>
                <a:spcPct val="0"/>
              </a:spcBef>
            </a:pPr>
            <a:r>
              <a:rPr lang="en-US" b="true" sz="2807">
                <a:solidFill>
                  <a:srgbClr val="000000"/>
                </a:solidFill>
                <a:latin typeface="Public Sans Bold"/>
                <a:ea typeface="Public Sans Bold"/>
                <a:cs typeface="Public Sans Bold"/>
                <a:sym typeface="Public Sans Bold"/>
              </a:rPr>
              <a:t>Phân khúc khách hàng mục tiêu:</a:t>
            </a:r>
          </a:p>
          <a:p>
            <a:pPr algn="l">
              <a:lnSpc>
                <a:spcPts val="3369"/>
              </a:lnSpc>
              <a:spcBef>
                <a:spcPct val="0"/>
              </a:spcBef>
            </a:pPr>
          </a:p>
          <a:p>
            <a:pPr algn="l" marL="606183" indent="-303091" lvl="1">
              <a:lnSpc>
                <a:spcPts val="3369"/>
              </a:lnSpc>
              <a:spcBef>
                <a:spcPct val="0"/>
              </a:spcBef>
              <a:buFont typeface="Arial"/>
              <a:buChar char="•"/>
            </a:pPr>
            <a:r>
              <a:rPr lang="en-US" sz="2807">
                <a:solidFill>
                  <a:srgbClr val="000000"/>
                </a:solidFill>
                <a:latin typeface="Public Sans"/>
                <a:ea typeface="Public Sans"/>
                <a:cs typeface="Public Sans"/>
                <a:sym typeface="Public Sans"/>
              </a:rPr>
              <a:t>Nhóm 1: Cá nhân công nghệ &amp; Gia đình trẻ tại đô thị</a:t>
            </a:r>
          </a:p>
          <a:p>
            <a:pPr algn="l" marL="1212366" indent="-404122" lvl="2">
              <a:lnSpc>
                <a:spcPts val="3369"/>
              </a:lnSpc>
              <a:spcBef>
                <a:spcPct val="0"/>
              </a:spcBef>
              <a:buFont typeface="Arial"/>
              <a:buChar char="⚬"/>
            </a:pPr>
            <a:r>
              <a:rPr lang="en-US" sz="2807">
                <a:solidFill>
                  <a:srgbClr val="000000"/>
                </a:solidFill>
                <a:latin typeface="Public Sans"/>
                <a:ea typeface="Public Sans"/>
                <a:cs typeface="Public Sans"/>
                <a:sym typeface="Public Sans"/>
              </a:rPr>
              <a:t>Nhu cầu: Nhà thông minh (Smart-home), an ninh và tiết kiệm thời gian.</a:t>
            </a:r>
          </a:p>
          <a:p>
            <a:pPr algn="l" marL="606183" indent="-303091" lvl="1">
              <a:lnSpc>
                <a:spcPts val="3369"/>
              </a:lnSpc>
              <a:spcBef>
                <a:spcPct val="0"/>
              </a:spcBef>
              <a:buFont typeface="Arial"/>
              <a:buChar char="•"/>
            </a:pPr>
            <a:r>
              <a:rPr lang="en-US" sz="2807">
                <a:solidFill>
                  <a:srgbClr val="000000"/>
                </a:solidFill>
                <a:latin typeface="Public Sans"/>
                <a:ea typeface="Public Sans"/>
                <a:cs typeface="Public Sans"/>
                <a:sym typeface="Public Sans"/>
              </a:rPr>
              <a:t>Nhóm 2 (Chiến lược): Chủ trang trại &amp; Người làm nông nghiệp đô thị</a:t>
            </a:r>
          </a:p>
          <a:p>
            <a:pPr algn="l" marL="1212366" indent="-404122" lvl="2">
              <a:lnSpc>
                <a:spcPts val="3369"/>
              </a:lnSpc>
              <a:spcBef>
                <a:spcPct val="0"/>
              </a:spcBef>
              <a:buFont typeface="Arial"/>
              <a:buChar char="⚬"/>
            </a:pPr>
            <a:r>
              <a:rPr lang="en-US" sz="2807">
                <a:solidFill>
                  <a:srgbClr val="000000"/>
                </a:solidFill>
                <a:latin typeface="Public Sans"/>
                <a:ea typeface="Public Sans"/>
                <a:cs typeface="Public Sans"/>
                <a:sym typeface="Public Sans"/>
              </a:rPr>
              <a:t> </a:t>
            </a:r>
            <a:r>
              <a:rPr lang="en-US" sz="2807">
                <a:solidFill>
                  <a:srgbClr val="000000"/>
                </a:solidFill>
                <a:latin typeface="Public Sans"/>
                <a:ea typeface="Public Sans"/>
                <a:cs typeface="Public Sans"/>
                <a:sym typeface="Public Sans"/>
              </a:rPr>
              <a:t>Nhu cầu: Bộ điều khiển tưới tiêu, cảm biến độ ẩm, hiện đại hóa quy trình sản xuất.</a:t>
            </a:r>
          </a:p>
          <a:p>
            <a:pPr algn="l" marL="606183" indent="-303091" lvl="1">
              <a:lnSpc>
                <a:spcPts val="3369"/>
              </a:lnSpc>
              <a:spcBef>
                <a:spcPct val="0"/>
              </a:spcBef>
              <a:buFont typeface="Arial"/>
              <a:buChar char="•"/>
            </a:pPr>
            <a:r>
              <a:rPr lang="en-US" sz="2807">
                <a:solidFill>
                  <a:srgbClr val="000000"/>
                </a:solidFill>
                <a:latin typeface="Public Sans"/>
                <a:ea typeface="Public Sans"/>
                <a:cs typeface="Public Sans"/>
                <a:sym typeface="Public Sans"/>
              </a:rPr>
              <a:t>Nhóm 3: Doanh nghiệp &amp; Cơ sở kinh doanh nhỏ</a:t>
            </a:r>
          </a:p>
          <a:p>
            <a:pPr algn="l" marL="1212366" indent="-404122" lvl="2">
              <a:lnSpc>
                <a:spcPts val="3369"/>
              </a:lnSpc>
              <a:spcBef>
                <a:spcPct val="0"/>
              </a:spcBef>
              <a:buFont typeface="Arial"/>
              <a:buChar char="⚬"/>
            </a:pPr>
            <a:r>
              <a:rPr lang="en-US" sz="2807">
                <a:solidFill>
                  <a:srgbClr val="000000"/>
                </a:solidFill>
                <a:latin typeface="Public Sans"/>
                <a:ea typeface="Public Sans"/>
                <a:cs typeface="Public Sans"/>
                <a:sym typeface="Public Sans"/>
              </a:rPr>
              <a:t> </a:t>
            </a:r>
            <a:r>
              <a:rPr lang="en-US" sz="2807">
                <a:solidFill>
                  <a:srgbClr val="000000"/>
                </a:solidFill>
                <a:latin typeface="Public Sans"/>
                <a:ea typeface="Public Sans"/>
                <a:cs typeface="Public Sans"/>
                <a:sym typeface="Public Sans"/>
              </a:rPr>
              <a:t>Nhu cầu: Giải pháp giám sát thông minh với chi phí hợp lý.</a:t>
            </a:r>
          </a:p>
          <a:p>
            <a:pPr algn="l">
              <a:lnSpc>
                <a:spcPts val="3369"/>
              </a:lnSpc>
              <a:spcBef>
                <a:spcPct val="0"/>
              </a:spcBef>
            </a:pPr>
          </a:p>
          <a:p>
            <a:pPr algn="l">
              <a:lnSpc>
                <a:spcPts val="3369"/>
              </a:lnSpc>
              <a:spcBef>
                <a:spcPct val="0"/>
              </a:spcBef>
            </a:pPr>
            <a:r>
              <a:rPr lang="en-US" sz="2807">
                <a:solidFill>
                  <a:srgbClr val="000000"/>
                </a:solidFill>
                <a:latin typeface="Public Sans"/>
                <a:ea typeface="Public Sans"/>
                <a:cs typeface="Public Sans"/>
                <a:sym typeface="Public Sans"/>
              </a:rPr>
              <a:t>Đặc điểm chung: Đề cao tính tiện lợi, sự minh bạch thông tin và hỗ trợ kỹ thuật tận tình.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E600"/>
        </a:solidFill>
      </p:bgPr>
    </p:bg>
    <p:spTree>
      <p:nvGrpSpPr>
        <p:cNvPr id="1" name=""/>
        <p:cNvGrpSpPr/>
        <p:nvPr/>
      </p:nvGrpSpPr>
      <p:grpSpPr>
        <a:xfrm>
          <a:off x="0" y="0"/>
          <a:ext cx="0" cy="0"/>
          <a:chOff x="0" y="0"/>
          <a:chExt cx="0" cy="0"/>
        </a:xfrm>
      </p:grpSpPr>
      <p:sp>
        <p:nvSpPr>
          <p:cNvPr name="AutoShape 2" id="2"/>
          <p:cNvSpPr/>
          <p:nvPr/>
        </p:nvSpPr>
        <p:spPr>
          <a:xfrm rot="0">
            <a:off x="-545621" y="8287828"/>
            <a:ext cx="19566866" cy="2127292"/>
          </a:xfrm>
          <a:prstGeom prst="rect">
            <a:avLst/>
          </a:prstGeom>
          <a:solidFill>
            <a:srgbClr val="191919"/>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477127" y="865655"/>
            <a:ext cx="7468674" cy="3740293"/>
          </a:xfrm>
          <a:custGeom>
            <a:avLst/>
            <a:gdLst/>
            <a:ahLst/>
            <a:cxnLst/>
            <a:rect r="r" b="b" t="t" l="l"/>
            <a:pathLst>
              <a:path h="3740293" w="7468674">
                <a:moveTo>
                  <a:pt x="0" y="0"/>
                </a:moveTo>
                <a:lnTo>
                  <a:pt x="7468674" y="0"/>
                </a:lnTo>
                <a:lnTo>
                  <a:pt x="7468674" y="3740293"/>
                </a:lnTo>
                <a:lnTo>
                  <a:pt x="0" y="3740293"/>
                </a:lnTo>
                <a:lnTo>
                  <a:pt x="0" y="0"/>
                </a:lnTo>
                <a:close/>
              </a:path>
            </a:pathLst>
          </a:custGeom>
          <a:blipFill>
            <a:blip r:embed="rId4"/>
            <a:stretch>
              <a:fillRect l="0" t="0" r="0" b="0"/>
            </a:stretch>
          </a:blipFill>
        </p:spPr>
      </p:sp>
      <p:sp>
        <p:nvSpPr>
          <p:cNvPr name="Freeform 5" id="5"/>
          <p:cNvSpPr/>
          <p:nvPr/>
        </p:nvSpPr>
        <p:spPr>
          <a:xfrm flipH="false" flipV="false" rot="0">
            <a:off x="10477127" y="4963112"/>
            <a:ext cx="7536027" cy="3774023"/>
          </a:xfrm>
          <a:custGeom>
            <a:avLst/>
            <a:gdLst/>
            <a:ahLst/>
            <a:cxnLst/>
            <a:rect r="r" b="b" t="t" l="l"/>
            <a:pathLst>
              <a:path h="3774023" w="7536027">
                <a:moveTo>
                  <a:pt x="0" y="0"/>
                </a:moveTo>
                <a:lnTo>
                  <a:pt x="7536027" y="0"/>
                </a:lnTo>
                <a:lnTo>
                  <a:pt x="7536027" y="3774023"/>
                </a:lnTo>
                <a:lnTo>
                  <a:pt x="0" y="3774023"/>
                </a:lnTo>
                <a:lnTo>
                  <a:pt x="0" y="0"/>
                </a:lnTo>
                <a:close/>
              </a:path>
            </a:pathLst>
          </a:custGeom>
          <a:blipFill>
            <a:blip r:embed="rId5"/>
            <a:stretch>
              <a:fillRect l="0" t="0" r="0" b="0"/>
            </a:stretch>
          </a:blipFill>
        </p:spPr>
      </p:sp>
      <p:sp>
        <p:nvSpPr>
          <p:cNvPr name="TextBox 6" id="6"/>
          <p:cNvSpPr txBox="true"/>
          <p:nvPr/>
        </p:nvSpPr>
        <p:spPr>
          <a:xfrm rot="0">
            <a:off x="0" y="265580"/>
            <a:ext cx="7638791" cy="600102"/>
          </a:xfrm>
          <a:prstGeom prst="rect">
            <a:avLst/>
          </a:prstGeom>
        </p:spPr>
        <p:txBody>
          <a:bodyPr anchor="t" rtlCol="false" tIns="0" lIns="0" bIns="0" rIns="0">
            <a:spAutoFit/>
          </a:bodyPr>
          <a:lstStyle/>
          <a:p>
            <a:pPr algn="ctr">
              <a:lnSpc>
                <a:spcPts val="4679"/>
              </a:lnSpc>
              <a:spcBef>
                <a:spcPct val="0"/>
              </a:spcBef>
            </a:pPr>
            <a:r>
              <a:rPr lang="en-US" b="true" sz="3899">
                <a:solidFill>
                  <a:srgbClr val="000000"/>
                </a:solidFill>
                <a:latin typeface="Public Sans Bold"/>
                <a:ea typeface="Public Sans Bold"/>
                <a:cs typeface="Public Sans Bold"/>
                <a:sym typeface="Public Sans Bold"/>
              </a:rPr>
              <a:t>1.5</a:t>
            </a:r>
            <a:r>
              <a:rPr lang="en-US" b="true" sz="3899">
                <a:solidFill>
                  <a:srgbClr val="000000"/>
                </a:solidFill>
                <a:latin typeface="Public Sans Bold"/>
                <a:ea typeface="Public Sans Bold"/>
                <a:cs typeface="Public Sans Bold"/>
                <a:sym typeface="Public Sans Bold"/>
              </a:rPr>
              <a:t>. Phân tích đối thủ cạnh tranh</a:t>
            </a:r>
          </a:p>
        </p:txBody>
      </p:sp>
      <p:sp>
        <p:nvSpPr>
          <p:cNvPr name="TextBox 7" id="7"/>
          <p:cNvSpPr txBox="true"/>
          <p:nvPr/>
        </p:nvSpPr>
        <p:spPr>
          <a:xfrm rot="0">
            <a:off x="14488408" y="9084774"/>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8" id="8"/>
          <p:cNvSpPr txBox="true"/>
          <p:nvPr/>
        </p:nvSpPr>
        <p:spPr>
          <a:xfrm rot="0">
            <a:off x="514350" y="1211174"/>
            <a:ext cx="9895425" cy="6865650"/>
          </a:xfrm>
          <a:prstGeom prst="rect">
            <a:avLst/>
          </a:prstGeom>
        </p:spPr>
        <p:txBody>
          <a:bodyPr anchor="t" rtlCol="false" tIns="0" lIns="0" bIns="0" rIns="0">
            <a:spAutoFit/>
          </a:bodyPr>
          <a:lstStyle/>
          <a:p>
            <a:pPr algn="l">
              <a:lnSpc>
                <a:spcPts val="4183"/>
              </a:lnSpc>
              <a:spcBef>
                <a:spcPct val="0"/>
              </a:spcBef>
            </a:pPr>
            <a:r>
              <a:rPr lang="en-US" b="true" sz="3485">
                <a:solidFill>
                  <a:srgbClr val="000000"/>
                </a:solidFill>
                <a:latin typeface="Public Sans Bold"/>
                <a:ea typeface="Public Sans Bold"/>
                <a:cs typeface="Public Sans Bold"/>
                <a:sym typeface="Public Sans Bold"/>
              </a:rPr>
              <a:t>Phân tích đối thủ cạnh tranh – Nhóm sàn TMĐT</a:t>
            </a:r>
          </a:p>
          <a:p>
            <a:pPr algn="l" marL="752596" indent="-376298" lvl="1">
              <a:lnSpc>
                <a:spcPts val="4183"/>
              </a:lnSpc>
              <a:spcBef>
                <a:spcPct val="0"/>
              </a:spcBef>
              <a:buFont typeface="Arial"/>
              <a:buChar char="•"/>
            </a:pPr>
            <a:r>
              <a:rPr lang="en-US" sz="3485">
                <a:solidFill>
                  <a:srgbClr val="000000"/>
                </a:solidFill>
                <a:latin typeface="Public Sans"/>
                <a:ea typeface="Public Sans"/>
                <a:cs typeface="Public Sans"/>
                <a:sym typeface="Public Sans"/>
              </a:rPr>
              <a:t>Đối thủ trực tiếp: Shopee, Lazada.</a:t>
            </a:r>
          </a:p>
          <a:p>
            <a:pPr algn="l" marL="752596" indent="-376298" lvl="1">
              <a:lnSpc>
                <a:spcPts val="4183"/>
              </a:lnSpc>
              <a:spcBef>
                <a:spcPct val="0"/>
              </a:spcBef>
              <a:buFont typeface="Arial"/>
              <a:buChar char="•"/>
            </a:pPr>
            <a:r>
              <a:rPr lang="en-US" sz="3485">
                <a:solidFill>
                  <a:srgbClr val="000000"/>
                </a:solidFill>
                <a:latin typeface="Public Sans"/>
                <a:ea typeface="Public Sans"/>
                <a:cs typeface="Public Sans"/>
                <a:sym typeface="Public Sans"/>
              </a:rPr>
              <a:t>Lợi thế: Chủng loại đa dạng, hệ thống vận chuyển tối ưu.</a:t>
            </a:r>
          </a:p>
          <a:p>
            <a:pPr algn="l" marL="752596" indent="-376298" lvl="1">
              <a:lnSpc>
                <a:spcPts val="4183"/>
              </a:lnSpc>
              <a:spcBef>
                <a:spcPct val="0"/>
              </a:spcBef>
              <a:buFont typeface="Arial"/>
              <a:buChar char="•"/>
            </a:pPr>
            <a:r>
              <a:rPr lang="en-US" sz="3485">
                <a:solidFill>
                  <a:srgbClr val="000000"/>
                </a:solidFill>
                <a:latin typeface="Public Sans"/>
                <a:ea typeface="Public Sans"/>
                <a:cs typeface="Public Sans"/>
                <a:sym typeface="Public Sans"/>
              </a:rPr>
              <a:t>Điểm yếu: * Thiếu thông tin kỹ thuật chuyên sâu.</a:t>
            </a:r>
          </a:p>
          <a:p>
            <a:pPr algn="l" marL="1505193" indent="-501731" lvl="2">
              <a:lnSpc>
                <a:spcPts val="4183"/>
              </a:lnSpc>
              <a:spcBef>
                <a:spcPct val="0"/>
              </a:spcBef>
              <a:buFont typeface="Arial"/>
              <a:buChar char="⚬"/>
            </a:pPr>
            <a:r>
              <a:rPr lang="en-US" sz="3485">
                <a:solidFill>
                  <a:srgbClr val="000000"/>
                </a:solidFill>
                <a:latin typeface="Public Sans"/>
                <a:ea typeface="Public Sans"/>
                <a:cs typeface="Public Sans"/>
                <a:sym typeface="Public Sans"/>
              </a:rPr>
              <a:t>Chỉ bán sản phẩm vật lý, không có phần mềm quản lý hay hệ sinh thái tích hợp.</a:t>
            </a:r>
          </a:p>
          <a:p>
            <a:pPr algn="l" marL="1505193" indent="-501731" lvl="2">
              <a:lnSpc>
                <a:spcPts val="4183"/>
              </a:lnSpc>
              <a:spcBef>
                <a:spcPct val="0"/>
              </a:spcBef>
              <a:buFont typeface="Arial"/>
              <a:buChar char="⚬"/>
            </a:pPr>
            <a:r>
              <a:rPr lang="en-US" sz="3485">
                <a:solidFill>
                  <a:srgbClr val="000000"/>
                </a:solidFill>
                <a:latin typeface="Public Sans"/>
                <a:ea typeface="Public Sans"/>
                <a:cs typeface="Public Sans"/>
                <a:sym typeface="Public Sans"/>
              </a:rPr>
              <a:t>Người dùng phải tự cài đặt, trải nghiệm không trọn vẹn.</a:t>
            </a:r>
          </a:p>
          <a:p>
            <a:pPr algn="l" marL="752596" indent="-376298" lvl="1">
              <a:lnSpc>
                <a:spcPts val="4183"/>
              </a:lnSpc>
              <a:spcBef>
                <a:spcPct val="0"/>
              </a:spcBef>
              <a:buFont typeface="Arial"/>
              <a:buChar char="•"/>
            </a:pPr>
            <a:r>
              <a:rPr lang="en-US" sz="3485">
                <a:solidFill>
                  <a:srgbClr val="000000"/>
                </a:solidFill>
                <a:latin typeface="Public Sans"/>
                <a:ea typeface="Public Sans"/>
                <a:cs typeface="Public Sans"/>
                <a:sym typeface="Public Sans"/>
              </a:rPr>
              <a:t>Sự khác biệt của SynWavEco: Giao diện quản lý tập trung, cung cấp bài viết giải pháp sử dụng thiết bị thực tế.</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E600"/>
        </a:solidFill>
      </p:bgPr>
    </p:bg>
    <p:spTree>
      <p:nvGrpSpPr>
        <p:cNvPr id="1" name=""/>
        <p:cNvGrpSpPr/>
        <p:nvPr/>
      </p:nvGrpSpPr>
      <p:grpSpPr>
        <a:xfrm>
          <a:off x="0" y="0"/>
          <a:ext cx="0" cy="0"/>
          <a:chOff x="0" y="0"/>
          <a:chExt cx="0" cy="0"/>
        </a:xfrm>
      </p:grpSpPr>
      <p:sp>
        <p:nvSpPr>
          <p:cNvPr name="AutoShape 2" id="2"/>
          <p:cNvSpPr/>
          <p:nvPr/>
        </p:nvSpPr>
        <p:spPr>
          <a:xfrm rot="0">
            <a:off x="-545621" y="8287828"/>
            <a:ext cx="19566866" cy="2127292"/>
          </a:xfrm>
          <a:prstGeom prst="rect">
            <a:avLst/>
          </a:prstGeom>
          <a:solidFill>
            <a:srgbClr val="191919"/>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9410" y="1028700"/>
            <a:ext cx="6673286" cy="3747849"/>
          </a:xfrm>
          <a:custGeom>
            <a:avLst/>
            <a:gdLst/>
            <a:ahLst/>
            <a:cxnLst/>
            <a:rect r="r" b="b" t="t" l="l"/>
            <a:pathLst>
              <a:path h="3747849" w="6673286">
                <a:moveTo>
                  <a:pt x="0" y="0"/>
                </a:moveTo>
                <a:lnTo>
                  <a:pt x="6673286" y="0"/>
                </a:lnTo>
                <a:lnTo>
                  <a:pt x="6673286" y="3747849"/>
                </a:lnTo>
                <a:lnTo>
                  <a:pt x="0" y="3747849"/>
                </a:lnTo>
                <a:lnTo>
                  <a:pt x="0" y="0"/>
                </a:lnTo>
                <a:close/>
              </a:path>
            </a:pathLst>
          </a:custGeom>
          <a:blipFill>
            <a:blip r:embed="rId4"/>
            <a:stretch>
              <a:fillRect l="0" t="0" r="0" b="0"/>
            </a:stretch>
          </a:blipFill>
        </p:spPr>
      </p:sp>
      <p:sp>
        <p:nvSpPr>
          <p:cNvPr name="Freeform 5" id="5"/>
          <p:cNvSpPr/>
          <p:nvPr/>
        </p:nvSpPr>
        <p:spPr>
          <a:xfrm flipH="false" flipV="false" rot="0">
            <a:off x="1333688" y="2902625"/>
            <a:ext cx="7540902" cy="3788491"/>
          </a:xfrm>
          <a:custGeom>
            <a:avLst/>
            <a:gdLst/>
            <a:ahLst/>
            <a:cxnLst/>
            <a:rect r="r" b="b" t="t" l="l"/>
            <a:pathLst>
              <a:path h="3788491" w="7540902">
                <a:moveTo>
                  <a:pt x="0" y="0"/>
                </a:moveTo>
                <a:lnTo>
                  <a:pt x="7540902" y="0"/>
                </a:lnTo>
                <a:lnTo>
                  <a:pt x="7540902" y="3788491"/>
                </a:lnTo>
                <a:lnTo>
                  <a:pt x="0" y="3788491"/>
                </a:lnTo>
                <a:lnTo>
                  <a:pt x="0" y="0"/>
                </a:lnTo>
                <a:close/>
              </a:path>
            </a:pathLst>
          </a:custGeom>
          <a:blipFill>
            <a:blip r:embed="rId5"/>
            <a:stretch>
              <a:fillRect l="0" t="0" r="0" b="0"/>
            </a:stretch>
          </a:blipFill>
        </p:spPr>
      </p:sp>
      <p:sp>
        <p:nvSpPr>
          <p:cNvPr name="Freeform 6" id="6"/>
          <p:cNvSpPr/>
          <p:nvPr/>
        </p:nvSpPr>
        <p:spPr>
          <a:xfrm flipH="false" flipV="false" rot="0">
            <a:off x="269410" y="5635464"/>
            <a:ext cx="8259678" cy="4386719"/>
          </a:xfrm>
          <a:custGeom>
            <a:avLst/>
            <a:gdLst/>
            <a:ahLst/>
            <a:cxnLst/>
            <a:rect r="r" b="b" t="t" l="l"/>
            <a:pathLst>
              <a:path h="4386719" w="8259678">
                <a:moveTo>
                  <a:pt x="0" y="0"/>
                </a:moveTo>
                <a:lnTo>
                  <a:pt x="8259678" y="0"/>
                </a:lnTo>
                <a:lnTo>
                  <a:pt x="8259678" y="4386719"/>
                </a:lnTo>
                <a:lnTo>
                  <a:pt x="0" y="4386719"/>
                </a:lnTo>
                <a:lnTo>
                  <a:pt x="0" y="0"/>
                </a:lnTo>
                <a:close/>
              </a:path>
            </a:pathLst>
          </a:custGeom>
          <a:blipFill>
            <a:blip r:embed="rId6"/>
            <a:stretch>
              <a:fillRect l="0" t="0" r="0" b="0"/>
            </a:stretch>
          </a:blipFill>
        </p:spPr>
      </p:sp>
      <p:sp>
        <p:nvSpPr>
          <p:cNvPr name="TextBox 7" id="7"/>
          <p:cNvSpPr txBox="true"/>
          <p:nvPr/>
        </p:nvSpPr>
        <p:spPr>
          <a:xfrm rot="0">
            <a:off x="0" y="265580"/>
            <a:ext cx="7638791" cy="600102"/>
          </a:xfrm>
          <a:prstGeom prst="rect">
            <a:avLst/>
          </a:prstGeom>
        </p:spPr>
        <p:txBody>
          <a:bodyPr anchor="t" rtlCol="false" tIns="0" lIns="0" bIns="0" rIns="0">
            <a:spAutoFit/>
          </a:bodyPr>
          <a:lstStyle/>
          <a:p>
            <a:pPr algn="ctr">
              <a:lnSpc>
                <a:spcPts val="4679"/>
              </a:lnSpc>
              <a:spcBef>
                <a:spcPct val="0"/>
              </a:spcBef>
            </a:pPr>
            <a:r>
              <a:rPr lang="en-US" b="true" sz="3899">
                <a:solidFill>
                  <a:srgbClr val="000000"/>
                </a:solidFill>
                <a:latin typeface="Public Sans Bold"/>
                <a:ea typeface="Public Sans Bold"/>
                <a:cs typeface="Public Sans Bold"/>
                <a:sym typeface="Public Sans Bold"/>
              </a:rPr>
              <a:t>1.5</a:t>
            </a:r>
            <a:r>
              <a:rPr lang="en-US" b="true" sz="3899">
                <a:solidFill>
                  <a:srgbClr val="000000"/>
                </a:solidFill>
                <a:latin typeface="Public Sans Bold"/>
                <a:ea typeface="Public Sans Bold"/>
                <a:cs typeface="Public Sans Bold"/>
                <a:sym typeface="Public Sans Bold"/>
              </a:rPr>
              <a:t>. Phân tích đối thủ cạnh tranh</a:t>
            </a:r>
          </a:p>
        </p:txBody>
      </p:sp>
      <p:sp>
        <p:nvSpPr>
          <p:cNvPr name="TextBox 8" id="8"/>
          <p:cNvSpPr txBox="true"/>
          <p:nvPr/>
        </p:nvSpPr>
        <p:spPr>
          <a:xfrm rot="0">
            <a:off x="14488408" y="9084774"/>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9" id="9"/>
          <p:cNvSpPr txBox="true"/>
          <p:nvPr/>
        </p:nvSpPr>
        <p:spPr>
          <a:xfrm rot="0">
            <a:off x="8529088" y="856130"/>
            <a:ext cx="9816857" cy="7211183"/>
          </a:xfrm>
          <a:prstGeom prst="rect">
            <a:avLst/>
          </a:prstGeom>
        </p:spPr>
        <p:txBody>
          <a:bodyPr anchor="t" rtlCol="false" tIns="0" lIns="0" bIns="0" rIns="0">
            <a:spAutoFit/>
          </a:bodyPr>
          <a:lstStyle/>
          <a:p>
            <a:pPr algn="l">
              <a:lnSpc>
                <a:spcPts val="4079"/>
              </a:lnSpc>
              <a:spcBef>
                <a:spcPct val="0"/>
              </a:spcBef>
            </a:pPr>
            <a:r>
              <a:rPr lang="en-US" b="true" sz="3399">
                <a:solidFill>
                  <a:srgbClr val="000000"/>
                </a:solidFill>
                <a:latin typeface="Public Sans Bold"/>
                <a:ea typeface="Public Sans Bold"/>
                <a:cs typeface="Public Sans Bold"/>
                <a:sym typeface="Public Sans Bold"/>
              </a:rPr>
              <a:t>Phân tích đối thủ cạnh tranh – Nhóm chuyên doanh</a:t>
            </a:r>
          </a:p>
          <a:p>
            <a:pPr algn="l" marL="734059" indent="-367030" lvl="1">
              <a:lnSpc>
                <a:spcPts val="4079"/>
              </a:lnSpc>
              <a:spcBef>
                <a:spcPct val="0"/>
              </a:spcBef>
              <a:buFont typeface="Arial"/>
              <a:buChar char="•"/>
            </a:pPr>
            <a:r>
              <a:rPr lang="en-US" sz="3399">
                <a:solidFill>
                  <a:srgbClr val="000000"/>
                </a:solidFill>
                <a:latin typeface="Public Sans"/>
                <a:ea typeface="Public Sans"/>
                <a:cs typeface="Public Sans"/>
                <a:sym typeface="Public Sans"/>
              </a:rPr>
              <a:t>Đối thủ kỹ thuật: AIoT, ByTech và các cửa hàng điện tử truyền thống.</a:t>
            </a:r>
          </a:p>
          <a:p>
            <a:pPr algn="l" marL="734059" indent="-367030" lvl="1">
              <a:lnSpc>
                <a:spcPts val="4079"/>
              </a:lnSpc>
              <a:spcBef>
                <a:spcPct val="0"/>
              </a:spcBef>
              <a:buFont typeface="Arial"/>
              <a:buChar char="•"/>
            </a:pPr>
            <a:r>
              <a:rPr lang="en-US" sz="3399">
                <a:solidFill>
                  <a:srgbClr val="000000"/>
                </a:solidFill>
                <a:latin typeface="Public Sans"/>
                <a:ea typeface="Public Sans"/>
                <a:cs typeface="Public Sans"/>
                <a:sym typeface="Public Sans"/>
              </a:rPr>
              <a:t>Đặc điểm: * ByTech: Chỉ tập trung bán phần cứng thuần túy.</a:t>
            </a:r>
          </a:p>
          <a:p>
            <a:pPr algn="l" marL="1468119" indent="-489373" lvl="2">
              <a:lnSpc>
                <a:spcPts val="4079"/>
              </a:lnSpc>
              <a:spcBef>
                <a:spcPct val="0"/>
              </a:spcBef>
              <a:buFont typeface="Arial"/>
              <a:buChar char="⚬"/>
            </a:pPr>
            <a:r>
              <a:rPr lang="en-US" sz="3399">
                <a:solidFill>
                  <a:srgbClr val="000000"/>
                </a:solidFill>
                <a:latin typeface="Public Sans"/>
                <a:ea typeface="Public Sans"/>
                <a:cs typeface="Public Sans"/>
                <a:sym typeface="Public Sans"/>
              </a:rPr>
              <a:t> </a:t>
            </a:r>
            <a:r>
              <a:rPr lang="en-US" sz="3399">
                <a:solidFill>
                  <a:srgbClr val="000000"/>
                </a:solidFill>
                <a:latin typeface="Public Sans"/>
                <a:ea typeface="Public Sans"/>
                <a:cs typeface="Public Sans"/>
                <a:sym typeface="Public Sans"/>
              </a:rPr>
              <a:t>AIoT: Có kiến thức nhưng thiếu các nội dung về giải pháp thực thi.</a:t>
            </a:r>
          </a:p>
          <a:p>
            <a:pPr algn="l" marL="1468119" indent="-489373" lvl="2">
              <a:lnSpc>
                <a:spcPts val="4079"/>
              </a:lnSpc>
              <a:spcBef>
                <a:spcPct val="0"/>
              </a:spcBef>
              <a:buFont typeface="Arial"/>
              <a:buChar char="⚬"/>
            </a:pPr>
            <a:r>
              <a:rPr lang="en-US" sz="3399">
                <a:solidFill>
                  <a:srgbClr val="000000"/>
                </a:solidFill>
                <a:latin typeface="Public Sans"/>
                <a:ea typeface="Public Sans"/>
                <a:cs typeface="Public Sans"/>
                <a:sym typeface="Public Sans"/>
              </a:rPr>
              <a:t>Cửa hàng truyền thống: Uy tín kỹ thuật cao nhưng chậm cập nhật Marketing số, UI/UX thô sơ.</a:t>
            </a:r>
          </a:p>
          <a:p>
            <a:pPr algn="l" marL="734059" indent="-367030" lvl="1">
              <a:lnSpc>
                <a:spcPts val="4079"/>
              </a:lnSpc>
              <a:spcBef>
                <a:spcPct val="0"/>
              </a:spcBef>
              <a:buFont typeface="Arial"/>
              <a:buChar char="•"/>
            </a:pPr>
            <a:r>
              <a:rPr lang="en-US" sz="3399">
                <a:solidFill>
                  <a:srgbClr val="000000"/>
                </a:solidFill>
                <a:latin typeface="Public Sans"/>
                <a:ea typeface="Public Sans"/>
                <a:cs typeface="Public Sans"/>
                <a:sym typeface="Public Sans"/>
              </a:rPr>
              <a:t>Ưu thế SynWavEco: Đội ngũ trẻ CNTT am hiểu công nghệ, chiến lược nội dung hiện đại (TikTok/Youtube) để giáo dục thị trường.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8811925"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606325" y="2378678"/>
            <a:ext cx="8344913" cy="4393283"/>
          </a:xfrm>
          <a:custGeom>
            <a:avLst/>
            <a:gdLst/>
            <a:ahLst/>
            <a:cxnLst/>
            <a:rect r="r" b="b" t="t" l="l"/>
            <a:pathLst>
              <a:path h="4393283" w="8344913">
                <a:moveTo>
                  <a:pt x="0" y="0"/>
                </a:moveTo>
                <a:lnTo>
                  <a:pt x="8344913" y="0"/>
                </a:lnTo>
                <a:lnTo>
                  <a:pt x="8344913" y="4393283"/>
                </a:lnTo>
                <a:lnTo>
                  <a:pt x="0" y="4393283"/>
                </a:lnTo>
                <a:lnTo>
                  <a:pt x="0" y="0"/>
                </a:lnTo>
                <a:close/>
              </a:path>
            </a:pathLst>
          </a:custGeom>
          <a:blipFill>
            <a:blip r:embed="rId4"/>
            <a:stretch>
              <a:fillRect l="0" t="0" r="0" b="0"/>
            </a:stretch>
          </a:blipFill>
        </p:spPr>
      </p:sp>
      <p:sp>
        <p:nvSpPr>
          <p:cNvPr name="TextBox 5" id="5"/>
          <p:cNvSpPr txBox="true"/>
          <p:nvPr/>
        </p:nvSpPr>
        <p:spPr>
          <a:xfrm rot="0">
            <a:off x="424594" y="561124"/>
            <a:ext cx="6421848" cy="2813138"/>
          </a:xfrm>
          <a:prstGeom prst="rect">
            <a:avLst/>
          </a:prstGeom>
        </p:spPr>
        <p:txBody>
          <a:bodyPr anchor="t" rtlCol="false" tIns="0" lIns="0" bIns="0" rIns="0">
            <a:spAutoFit/>
          </a:bodyPr>
          <a:lstStyle/>
          <a:p>
            <a:pPr algn="l" marL="0" indent="0" lvl="0">
              <a:lnSpc>
                <a:spcPts val="5488"/>
              </a:lnSpc>
            </a:pPr>
            <a:r>
              <a:rPr lang="en-US" b="true" sz="5488">
                <a:solidFill>
                  <a:srgbClr val="191919"/>
                </a:solidFill>
                <a:latin typeface="Public Sans Heavy"/>
                <a:ea typeface="Public Sans Heavy"/>
                <a:cs typeface="Public Sans Heavy"/>
                <a:sym typeface="Public Sans Heavy"/>
              </a:rPr>
              <a:t>1.6.</a:t>
            </a:r>
            <a:r>
              <a:rPr lang="en-US" b="true" sz="5488">
                <a:solidFill>
                  <a:srgbClr val="191919"/>
                </a:solidFill>
                <a:latin typeface="Public Sans Heavy"/>
                <a:ea typeface="Public Sans Heavy"/>
                <a:cs typeface="Public Sans Heavy"/>
                <a:sym typeface="Public Sans Heavy"/>
              </a:rPr>
              <a:t> Mô hình kinh doanh Canvas (BMC) </a:t>
            </a:r>
          </a:p>
          <a:p>
            <a:pPr algn="l" marL="0" indent="0" lvl="0">
              <a:lnSpc>
                <a:spcPts val="5488"/>
              </a:lnSpc>
            </a:pPr>
          </a:p>
        </p:txBody>
      </p:sp>
      <p:sp>
        <p:nvSpPr>
          <p:cNvPr name="TextBox 6" id="6"/>
          <p:cNvSpPr txBox="true"/>
          <p:nvPr/>
        </p:nvSpPr>
        <p:spPr>
          <a:xfrm rot="0">
            <a:off x="424594" y="9248775"/>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424594" y="2771518"/>
            <a:ext cx="8086536" cy="6725056"/>
          </a:xfrm>
          <a:prstGeom prst="rect">
            <a:avLst/>
          </a:prstGeom>
        </p:spPr>
        <p:txBody>
          <a:bodyPr anchor="t" rtlCol="false" tIns="0" lIns="0" bIns="0" rIns="0">
            <a:spAutoFit/>
          </a:bodyPr>
          <a:lstStyle/>
          <a:p>
            <a:pPr algn="l">
              <a:lnSpc>
                <a:spcPts val="3560"/>
              </a:lnSpc>
              <a:spcBef>
                <a:spcPct val="0"/>
              </a:spcBef>
            </a:pPr>
            <a:r>
              <a:rPr lang="en-US" b="true" sz="2967">
                <a:solidFill>
                  <a:srgbClr val="000000"/>
                </a:solidFill>
                <a:latin typeface="Public Sans Bold"/>
                <a:ea typeface="Public Sans Bold"/>
                <a:cs typeface="Public Sans Bold"/>
                <a:sym typeface="Public Sans Bold"/>
              </a:rPr>
              <a:t>Mô hình kinh doanh Canvas (BMC)</a:t>
            </a:r>
          </a:p>
          <a:p>
            <a:pPr algn="l" marL="640672" indent="-320336" lvl="1">
              <a:lnSpc>
                <a:spcPts val="3560"/>
              </a:lnSpc>
              <a:spcBef>
                <a:spcPct val="0"/>
              </a:spcBef>
              <a:buFont typeface="Arial"/>
              <a:buChar char="•"/>
            </a:pPr>
            <a:r>
              <a:rPr lang="en-US" sz="2967">
                <a:solidFill>
                  <a:srgbClr val="000000"/>
                </a:solidFill>
                <a:latin typeface="Public Sans"/>
                <a:ea typeface="Public Sans"/>
                <a:cs typeface="Public Sans"/>
                <a:sym typeface="Public Sans"/>
              </a:rPr>
              <a:t>Khái niệm: Công cụ chiến lược gồm 9 khối xây dựng cốt lõi giúp phác họa cách thức vận hành và tạo giá trị của doanh nghiệp.</a:t>
            </a:r>
          </a:p>
          <a:p>
            <a:pPr algn="l" marL="640672" indent="-320336" lvl="1">
              <a:lnSpc>
                <a:spcPts val="3560"/>
              </a:lnSpc>
              <a:spcBef>
                <a:spcPct val="0"/>
              </a:spcBef>
              <a:buFont typeface="Arial"/>
              <a:buChar char="•"/>
            </a:pPr>
            <a:r>
              <a:rPr lang="en-US" sz="2967">
                <a:solidFill>
                  <a:srgbClr val="000000"/>
                </a:solidFill>
                <a:latin typeface="Public Sans"/>
                <a:ea typeface="Public Sans"/>
                <a:cs typeface="Public Sans"/>
                <a:sym typeface="Public Sans"/>
              </a:rPr>
              <a:t>9 thành tố cốt lõi:</a:t>
            </a:r>
          </a:p>
          <a:p>
            <a:pPr algn="l" marL="1281345" indent="-427115" lvl="2">
              <a:lnSpc>
                <a:spcPts val="3560"/>
              </a:lnSpc>
              <a:spcBef>
                <a:spcPct val="0"/>
              </a:spcBef>
              <a:buFont typeface="Arial"/>
              <a:buChar char="⚬"/>
            </a:pPr>
            <a:r>
              <a:rPr lang="en-US" sz="2967">
                <a:solidFill>
                  <a:srgbClr val="000000"/>
                </a:solidFill>
                <a:latin typeface="Public Sans"/>
                <a:ea typeface="Public Sans"/>
                <a:cs typeface="Public Sans"/>
                <a:sym typeface="Public Sans"/>
              </a:rPr>
              <a:t>Phân khúc khách hàng (CS)</a:t>
            </a:r>
          </a:p>
          <a:p>
            <a:pPr algn="l" marL="1281345" indent="-427115" lvl="2">
              <a:lnSpc>
                <a:spcPts val="3560"/>
              </a:lnSpc>
              <a:spcBef>
                <a:spcPct val="0"/>
              </a:spcBef>
              <a:buFont typeface="Arial"/>
              <a:buChar char="⚬"/>
            </a:pPr>
            <a:r>
              <a:rPr lang="en-US" sz="2967">
                <a:solidFill>
                  <a:srgbClr val="000000"/>
                </a:solidFill>
                <a:latin typeface="Public Sans"/>
                <a:ea typeface="Public Sans"/>
                <a:cs typeface="Public Sans"/>
                <a:sym typeface="Public Sans"/>
              </a:rPr>
              <a:t>Tuyên ngôn giá trị (VP)</a:t>
            </a:r>
          </a:p>
          <a:p>
            <a:pPr algn="l" marL="1281345" indent="-427115" lvl="2">
              <a:lnSpc>
                <a:spcPts val="3560"/>
              </a:lnSpc>
              <a:spcBef>
                <a:spcPct val="0"/>
              </a:spcBef>
              <a:buFont typeface="Arial"/>
              <a:buChar char="⚬"/>
            </a:pPr>
            <a:r>
              <a:rPr lang="en-US" sz="2967">
                <a:solidFill>
                  <a:srgbClr val="000000"/>
                </a:solidFill>
                <a:latin typeface="Public Sans"/>
                <a:ea typeface="Public Sans"/>
                <a:cs typeface="Public Sans"/>
                <a:sym typeface="Public Sans"/>
              </a:rPr>
              <a:t>Kênh phân phối (CH)</a:t>
            </a:r>
          </a:p>
          <a:p>
            <a:pPr algn="l" marL="1281345" indent="-427115" lvl="2">
              <a:lnSpc>
                <a:spcPts val="3560"/>
              </a:lnSpc>
              <a:spcBef>
                <a:spcPct val="0"/>
              </a:spcBef>
              <a:buFont typeface="Arial"/>
              <a:buChar char="⚬"/>
            </a:pPr>
            <a:r>
              <a:rPr lang="en-US" sz="2967">
                <a:solidFill>
                  <a:srgbClr val="000000"/>
                </a:solidFill>
                <a:latin typeface="Public Sans"/>
                <a:ea typeface="Public Sans"/>
                <a:cs typeface="Public Sans"/>
                <a:sym typeface="Public Sans"/>
              </a:rPr>
              <a:t>Quan hệ khách hàng (CR)</a:t>
            </a:r>
          </a:p>
          <a:p>
            <a:pPr algn="l" marL="1281345" indent="-427115" lvl="2">
              <a:lnSpc>
                <a:spcPts val="3560"/>
              </a:lnSpc>
              <a:spcBef>
                <a:spcPct val="0"/>
              </a:spcBef>
              <a:buFont typeface="Arial"/>
              <a:buChar char="⚬"/>
            </a:pPr>
            <a:r>
              <a:rPr lang="en-US" sz="2967">
                <a:solidFill>
                  <a:srgbClr val="000000"/>
                </a:solidFill>
                <a:latin typeface="Public Sans"/>
                <a:ea typeface="Public Sans"/>
                <a:cs typeface="Public Sans"/>
                <a:sym typeface="Public Sans"/>
              </a:rPr>
              <a:t>Dòng doanh thu (RS)</a:t>
            </a:r>
          </a:p>
          <a:p>
            <a:pPr algn="l" marL="1281345" indent="-427115" lvl="2">
              <a:lnSpc>
                <a:spcPts val="3560"/>
              </a:lnSpc>
              <a:spcBef>
                <a:spcPct val="0"/>
              </a:spcBef>
              <a:buFont typeface="Arial"/>
              <a:buChar char="⚬"/>
            </a:pPr>
            <a:r>
              <a:rPr lang="en-US" sz="2967">
                <a:solidFill>
                  <a:srgbClr val="000000"/>
                </a:solidFill>
                <a:latin typeface="Public Sans"/>
                <a:ea typeface="Public Sans"/>
                <a:cs typeface="Public Sans"/>
                <a:sym typeface="Public Sans"/>
              </a:rPr>
              <a:t>Nguồn lực chính (KR)</a:t>
            </a:r>
          </a:p>
          <a:p>
            <a:pPr algn="l" marL="1281345" indent="-427115" lvl="2">
              <a:lnSpc>
                <a:spcPts val="3560"/>
              </a:lnSpc>
              <a:spcBef>
                <a:spcPct val="0"/>
              </a:spcBef>
              <a:buFont typeface="Arial"/>
              <a:buChar char="⚬"/>
            </a:pPr>
            <a:r>
              <a:rPr lang="en-US" sz="2967">
                <a:solidFill>
                  <a:srgbClr val="000000"/>
                </a:solidFill>
                <a:latin typeface="Public Sans"/>
                <a:ea typeface="Public Sans"/>
                <a:cs typeface="Public Sans"/>
                <a:sym typeface="Public Sans"/>
              </a:rPr>
              <a:t>Hoạt động chính (KA)</a:t>
            </a:r>
          </a:p>
          <a:p>
            <a:pPr algn="l" marL="1281345" indent="-427115" lvl="2">
              <a:lnSpc>
                <a:spcPts val="3560"/>
              </a:lnSpc>
              <a:spcBef>
                <a:spcPct val="0"/>
              </a:spcBef>
              <a:buFont typeface="Arial"/>
              <a:buChar char="⚬"/>
            </a:pPr>
            <a:r>
              <a:rPr lang="en-US" sz="2967">
                <a:solidFill>
                  <a:srgbClr val="000000"/>
                </a:solidFill>
                <a:latin typeface="Public Sans"/>
                <a:ea typeface="Public Sans"/>
                <a:cs typeface="Public Sans"/>
                <a:sym typeface="Public Sans"/>
              </a:rPr>
              <a:t>Đối tác chính (KP)</a:t>
            </a:r>
          </a:p>
          <a:p>
            <a:pPr algn="l" marL="1281345" indent="-427115" lvl="2">
              <a:lnSpc>
                <a:spcPts val="3560"/>
              </a:lnSpc>
              <a:spcBef>
                <a:spcPct val="0"/>
              </a:spcBef>
              <a:buFont typeface="Arial"/>
              <a:buChar char="⚬"/>
            </a:pPr>
            <a:r>
              <a:rPr lang="en-US" sz="2967">
                <a:solidFill>
                  <a:srgbClr val="000000"/>
                </a:solidFill>
                <a:latin typeface="Public Sans"/>
                <a:ea typeface="Public Sans"/>
                <a:cs typeface="Public Sans"/>
                <a:sym typeface="Public Sans"/>
              </a:rPr>
              <a:t>Cấu trúc chi phí (CS)</a:t>
            </a:r>
          </a:p>
          <a:p>
            <a:pPr algn="l">
              <a:lnSpc>
                <a:spcPts val="356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7094438"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94438" y="1220699"/>
            <a:ext cx="11193562" cy="6052022"/>
          </a:xfrm>
          <a:custGeom>
            <a:avLst/>
            <a:gdLst/>
            <a:ahLst/>
            <a:cxnLst/>
            <a:rect r="r" b="b" t="t" l="l"/>
            <a:pathLst>
              <a:path h="6052022" w="11193562">
                <a:moveTo>
                  <a:pt x="0" y="0"/>
                </a:moveTo>
                <a:lnTo>
                  <a:pt x="11193562" y="0"/>
                </a:lnTo>
                <a:lnTo>
                  <a:pt x="11193562" y="6052021"/>
                </a:lnTo>
                <a:lnTo>
                  <a:pt x="0" y="6052021"/>
                </a:lnTo>
                <a:lnTo>
                  <a:pt x="0" y="0"/>
                </a:lnTo>
                <a:close/>
              </a:path>
            </a:pathLst>
          </a:custGeom>
          <a:blipFill>
            <a:blip r:embed="rId4"/>
            <a:stretch>
              <a:fillRect l="0" t="0" r="0" b="0"/>
            </a:stretch>
          </a:blipFill>
        </p:spPr>
      </p:sp>
      <p:sp>
        <p:nvSpPr>
          <p:cNvPr name="TextBox 5" id="5"/>
          <p:cNvSpPr txBox="true"/>
          <p:nvPr/>
        </p:nvSpPr>
        <p:spPr>
          <a:xfrm rot="0">
            <a:off x="424594" y="561124"/>
            <a:ext cx="6421848" cy="2813138"/>
          </a:xfrm>
          <a:prstGeom prst="rect">
            <a:avLst/>
          </a:prstGeom>
        </p:spPr>
        <p:txBody>
          <a:bodyPr anchor="t" rtlCol="false" tIns="0" lIns="0" bIns="0" rIns="0">
            <a:spAutoFit/>
          </a:bodyPr>
          <a:lstStyle/>
          <a:p>
            <a:pPr algn="l" marL="0" indent="0" lvl="0">
              <a:lnSpc>
                <a:spcPts val="5488"/>
              </a:lnSpc>
            </a:pPr>
            <a:r>
              <a:rPr lang="en-US" b="true" sz="5488">
                <a:solidFill>
                  <a:srgbClr val="191919"/>
                </a:solidFill>
                <a:latin typeface="Public Sans Heavy"/>
                <a:ea typeface="Public Sans Heavy"/>
                <a:cs typeface="Public Sans Heavy"/>
                <a:sym typeface="Public Sans Heavy"/>
              </a:rPr>
              <a:t>1.6.</a:t>
            </a:r>
            <a:r>
              <a:rPr lang="en-US" b="true" sz="5488">
                <a:solidFill>
                  <a:srgbClr val="191919"/>
                </a:solidFill>
                <a:latin typeface="Public Sans Heavy"/>
                <a:ea typeface="Public Sans Heavy"/>
                <a:cs typeface="Public Sans Heavy"/>
                <a:sym typeface="Public Sans Heavy"/>
              </a:rPr>
              <a:t> Mô hình kinh doanh Canvas (BMC) </a:t>
            </a:r>
          </a:p>
          <a:p>
            <a:pPr algn="l" marL="0" indent="0" lvl="0">
              <a:lnSpc>
                <a:spcPts val="5488"/>
              </a:lnSpc>
            </a:pPr>
          </a:p>
        </p:txBody>
      </p:sp>
      <p:sp>
        <p:nvSpPr>
          <p:cNvPr name="TextBox 6" id="6"/>
          <p:cNvSpPr txBox="true"/>
          <p:nvPr/>
        </p:nvSpPr>
        <p:spPr>
          <a:xfrm rot="0">
            <a:off x="424594" y="9248775"/>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1028700" y="2622456"/>
            <a:ext cx="5522717" cy="6867525"/>
          </a:xfrm>
          <a:prstGeom prst="rect">
            <a:avLst/>
          </a:prstGeom>
        </p:spPr>
        <p:txBody>
          <a:bodyPr anchor="t" rtlCol="false" tIns="0" lIns="0" bIns="0" rIns="0">
            <a:spAutoFit/>
          </a:bodyPr>
          <a:lstStyle/>
          <a:p>
            <a:pPr algn="l">
              <a:lnSpc>
                <a:spcPts val="3033"/>
              </a:lnSpc>
              <a:spcBef>
                <a:spcPct val="0"/>
              </a:spcBef>
            </a:pPr>
            <a:r>
              <a:rPr lang="en-US" b="true" sz="2527">
                <a:solidFill>
                  <a:srgbClr val="000000"/>
                </a:solidFill>
                <a:latin typeface="Public Sans Bold"/>
                <a:ea typeface="Public Sans Bold"/>
                <a:cs typeface="Public Sans Bold"/>
                <a:sym typeface="Public Sans Bold"/>
              </a:rPr>
              <a:t>B</a:t>
            </a:r>
            <a:r>
              <a:rPr lang="en-US" b="true" sz="2527">
                <a:solidFill>
                  <a:srgbClr val="000000"/>
                </a:solidFill>
                <a:latin typeface="Public Sans Bold"/>
                <a:ea typeface="Public Sans Bold"/>
                <a:cs typeface="Public Sans Bold"/>
                <a:sym typeface="Public Sans Bold"/>
              </a:rPr>
              <a:t>MC SynWavEco – Khách hàng &amp; Giá trị</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Tuyên ngôn giá trị (VP): * "Beyond Connectivity": Đồng bộ hóa tuyệt đối phần cứng và phần mềm.</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Tối ưu hóa năng suất lao động qua dữ liệu thời gian thực.</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Phân khúc khách hàng (CS): * Gia đình trẻ tại đô thị (Yêu công nghệ).</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Chủ tr</a:t>
            </a:r>
            <a:r>
              <a:rPr lang="en-US" sz="2527">
                <a:solidFill>
                  <a:srgbClr val="000000"/>
                </a:solidFill>
                <a:latin typeface="Public Sans"/>
                <a:ea typeface="Public Sans"/>
                <a:cs typeface="Public Sans"/>
                <a:sym typeface="Public Sans"/>
              </a:rPr>
              <a:t>ang trại nhỏ tìm kiếm giải pháp chuyển đổi số nông nghiệp.</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Mục tiêu: Tối ưu hóa thông điệp truyền thông dựa trên nhu cầu thực tế.</a:t>
            </a:r>
          </a:p>
          <a:p>
            <a:pPr algn="l">
              <a:lnSpc>
                <a:spcPts val="3033"/>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7094438"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94438" y="1220699"/>
            <a:ext cx="11193562" cy="6052022"/>
          </a:xfrm>
          <a:custGeom>
            <a:avLst/>
            <a:gdLst/>
            <a:ahLst/>
            <a:cxnLst/>
            <a:rect r="r" b="b" t="t" l="l"/>
            <a:pathLst>
              <a:path h="6052022" w="11193562">
                <a:moveTo>
                  <a:pt x="0" y="0"/>
                </a:moveTo>
                <a:lnTo>
                  <a:pt x="11193562" y="0"/>
                </a:lnTo>
                <a:lnTo>
                  <a:pt x="11193562" y="6052021"/>
                </a:lnTo>
                <a:lnTo>
                  <a:pt x="0" y="6052021"/>
                </a:lnTo>
                <a:lnTo>
                  <a:pt x="0" y="0"/>
                </a:lnTo>
                <a:close/>
              </a:path>
            </a:pathLst>
          </a:custGeom>
          <a:blipFill>
            <a:blip r:embed="rId4"/>
            <a:stretch>
              <a:fillRect l="0" t="0" r="0" b="0"/>
            </a:stretch>
          </a:blipFill>
        </p:spPr>
      </p:sp>
      <p:sp>
        <p:nvSpPr>
          <p:cNvPr name="TextBox 5" id="5"/>
          <p:cNvSpPr txBox="true"/>
          <p:nvPr/>
        </p:nvSpPr>
        <p:spPr>
          <a:xfrm rot="0">
            <a:off x="424594" y="561124"/>
            <a:ext cx="6421848" cy="2813138"/>
          </a:xfrm>
          <a:prstGeom prst="rect">
            <a:avLst/>
          </a:prstGeom>
        </p:spPr>
        <p:txBody>
          <a:bodyPr anchor="t" rtlCol="false" tIns="0" lIns="0" bIns="0" rIns="0">
            <a:spAutoFit/>
          </a:bodyPr>
          <a:lstStyle/>
          <a:p>
            <a:pPr algn="l" marL="0" indent="0" lvl="0">
              <a:lnSpc>
                <a:spcPts val="5488"/>
              </a:lnSpc>
            </a:pPr>
            <a:r>
              <a:rPr lang="en-US" b="true" sz="5488">
                <a:solidFill>
                  <a:srgbClr val="191919"/>
                </a:solidFill>
                <a:latin typeface="Public Sans Heavy"/>
                <a:ea typeface="Public Sans Heavy"/>
                <a:cs typeface="Public Sans Heavy"/>
                <a:sym typeface="Public Sans Heavy"/>
              </a:rPr>
              <a:t>1.6.</a:t>
            </a:r>
            <a:r>
              <a:rPr lang="en-US" b="true" sz="5488">
                <a:solidFill>
                  <a:srgbClr val="191919"/>
                </a:solidFill>
                <a:latin typeface="Public Sans Heavy"/>
                <a:ea typeface="Public Sans Heavy"/>
                <a:cs typeface="Public Sans Heavy"/>
                <a:sym typeface="Public Sans Heavy"/>
              </a:rPr>
              <a:t> Mô hình kinh doanh Canvas (BMC) </a:t>
            </a:r>
          </a:p>
          <a:p>
            <a:pPr algn="l" marL="0" indent="0" lvl="0">
              <a:lnSpc>
                <a:spcPts val="5488"/>
              </a:lnSpc>
            </a:pPr>
          </a:p>
        </p:txBody>
      </p:sp>
      <p:sp>
        <p:nvSpPr>
          <p:cNvPr name="TextBox 6" id="6"/>
          <p:cNvSpPr txBox="true"/>
          <p:nvPr/>
        </p:nvSpPr>
        <p:spPr>
          <a:xfrm rot="0">
            <a:off x="424594" y="9248775"/>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1028700" y="2622456"/>
            <a:ext cx="5522717" cy="6486525"/>
          </a:xfrm>
          <a:prstGeom prst="rect">
            <a:avLst/>
          </a:prstGeom>
        </p:spPr>
        <p:txBody>
          <a:bodyPr anchor="t" rtlCol="false" tIns="0" lIns="0" bIns="0" rIns="0">
            <a:spAutoFit/>
          </a:bodyPr>
          <a:lstStyle/>
          <a:p>
            <a:pPr algn="l">
              <a:lnSpc>
                <a:spcPts val="3033"/>
              </a:lnSpc>
              <a:spcBef>
                <a:spcPct val="0"/>
              </a:spcBef>
            </a:pPr>
            <a:r>
              <a:rPr lang="en-US" b="true" sz="2527">
                <a:solidFill>
                  <a:srgbClr val="000000"/>
                </a:solidFill>
                <a:latin typeface="Public Sans Bold"/>
                <a:ea typeface="Public Sans Bold"/>
                <a:cs typeface="Public Sans Bold"/>
                <a:sym typeface="Public Sans Bold"/>
              </a:rPr>
              <a:t>Kênh</a:t>
            </a:r>
            <a:r>
              <a:rPr lang="en-US" b="true" sz="2527">
                <a:solidFill>
                  <a:srgbClr val="000000"/>
                </a:solidFill>
                <a:latin typeface="Public Sans Bold"/>
                <a:ea typeface="Public Sans Bold"/>
                <a:cs typeface="Public Sans Bold"/>
                <a:sym typeface="Public Sans Bold"/>
              </a:rPr>
              <a:t> phân phối &amp; Quan hệ khách hàng</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K</a:t>
            </a:r>
            <a:r>
              <a:rPr lang="en-US" sz="2527">
                <a:solidFill>
                  <a:srgbClr val="000000"/>
                </a:solidFill>
                <a:latin typeface="Public Sans"/>
                <a:ea typeface="Public Sans"/>
                <a:cs typeface="Public Sans"/>
                <a:sym typeface="Public Sans"/>
              </a:rPr>
              <a:t>ênh phân phối (CH):</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Website Laravel: "Trạm điều khiển" trung tâm quản lý sản phẩm bài viết</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Đ</a:t>
            </a:r>
            <a:r>
              <a:rPr lang="en-US" sz="2527">
                <a:solidFill>
                  <a:srgbClr val="000000"/>
                </a:solidFill>
                <a:latin typeface="Public Sans"/>
                <a:ea typeface="Public Sans"/>
                <a:cs typeface="Public Sans"/>
                <a:sym typeface="Public Sans"/>
              </a:rPr>
              <a:t>a kênh: Gian hàng Shopee, chiến dịch TikTok, Facebook.</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Qua</a:t>
            </a:r>
            <a:r>
              <a:rPr lang="en-US" sz="2527">
                <a:solidFill>
                  <a:srgbClr val="000000"/>
                </a:solidFill>
                <a:latin typeface="Public Sans"/>
                <a:ea typeface="Public Sans"/>
                <a:cs typeface="Public Sans"/>
                <a:sym typeface="Public Sans"/>
              </a:rPr>
              <a:t>n hệ khách hàng (CR):</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Đồng hành kỹ thuật qua trang Knowledge Hub.</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Hệ</a:t>
            </a:r>
            <a:r>
              <a:rPr lang="en-US" sz="2527">
                <a:solidFill>
                  <a:srgbClr val="000000"/>
                </a:solidFill>
                <a:latin typeface="Public Sans"/>
                <a:ea typeface="Public Sans"/>
                <a:cs typeface="Public Sans"/>
                <a:sym typeface="Public Sans"/>
              </a:rPr>
              <a:t> thố</a:t>
            </a:r>
            <a:r>
              <a:rPr lang="en-US" sz="2527">
                <a:solidFill>
                  <a:srgbClr val="000000"/>
                </a:solidFill>
                <a:latin typeface="Public Sans"/>
                <a:ea typeface="Public Sans"/>
                <a:cs typeface="Public Sans"/>
                <a:sym typeface="Public Sans"/>
              </a:rPr>
              <a:t>ng chăm sóc khách hàng tự động, giảm nỗi lo phức tạp của IoT.</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Xây dựng lòng tin và gắn kết bền vững.</a:t>
            </a:r>
          </a:p>
          <a:p>
            <a:pPr algn="l">
              <a:lnSpc>
                <a:spcPts val="3033"/>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7094438"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94438" y="1220699"/>
            <a:ext cx="11193562" cy="6052022"/>
          </a:xfrm>
          <a:custGeom>
            <a:avLst/>
            <a:gdLst/>
            <a:ahLst/>
            <a:cxnLst/>
            <a:rect r="r" b="b" t="t" l="l"/>
            <a:pathLst>
              <a:path h="6052022" w="11193562">
                <a:moveTo>
                  <a:pt x="0" y="0"/>
                </a:moveTo>
                <a:lnTo>
                  <a:pt x="11193562" y="0"/>
                </a:lnTo>
                <a:lnTo>
                  <a:pt x="11193562" y="6052021"/>
                </a:lnTo>
                <a:lnTo>
                  <a:pt x="0" y="6052021"/>
                </a:lnTo>
                <a:lnTo>
                  <a:pt x="0" y="0"/>
                </a:lnTo>
                <a:close/>
              </a:path>
            </a:pathLst>
          </a:custGeom>
          <a:blipFill>
            <a:blip r:embed="rId4"/>
            <a:stretch>
              <a:fillRect l="0" t="0" r="0" b="0"/>
            </a:stretch>
          </a:blipFill>
        </p:spPr>
      </p:sp>
      <p:sp>
        <p:nvSpPr>
          <p:cNvPr name="TextBox 5" id="5"/>
          <p:cNvSpPr txBox="true"/>
          <p:nvPr/>
        </p:nvSpPr>
        <p:spPr>
          <a:xfrm rot="0">
            <a:off x="424594" y="561124"/>
            <a:ext cx="6421848" cy="2813138"/>
          </a:xfrm>
          <a:prstGeom prst="rect">
            <a:avLst/>
          </a:prstGeom>
        </p:spPr>
        <p:txBody>
          <a:bodyPr anchor="t" rtlCol="false" tIns="0" lIns="0" bIns="0" rIns="0">
            <a:spAutoFit/>
          </a:bodyPr>
          <a:lstStyle/>
          <a:p>
            <a:pPr algn="l" marL="0" indent="0" lvl="0">
              <a:lnSpc>
                <a:spcPts val="5488"/>
              </a:lnSpc>
            </a:pPr>
            <a:r>
              <a:rPr lang="en-US" b="true" sz="5488">
                <a:solidFill>
                  <a:srgbClr val="191919"/>
                </a:solidFill>
                <a:latin typeface="Public Sans Heavy"/>
                <a:ea typeface="Public Sans Heavy"/>
                <a:cs typeface="Public Sans Heavy"/>
                <a:sym typeface="Public Sans Heavy"/>
              </a:rPr>
              <a:t>1.6.</a:t>
            </a:r>
            <a:r>
              <a:rPr lang="en-US" b="true" sz="5488">
                <a:solidFill>
                  <a:srgbClr val="191919"/>
                </a:solidFill>
                <a:latin typeface="Public Sans Heavy"/>
                <a:ea typeface="Public Sans Heavy"/>
                <a:cs typeface="Public Sans Heavy"/>
                <a:sym typeface="Public Sans Heavy"/>
              </a:rPr>
              <a:t> Mô hình kinh doanh Canvas (BMC) </a:t>
            </a:r>
          </a:p>
          <a:p>
            <a:pPr algn="l" marL="0" indent="0" lvl="0">
              <a:lnSpc>
                <a:spcPts val="5488"/>
              </a:lnSpc>
            </a:pPr>
          </a:p>
        </p:txBody>
      </p:sp>
      <p:sp>
        <p:nvSpPr>
          <p:cNvPr name="TextBox 6" id="6"/>
          <p:cNvSpPr txBox="true"/>
          <p:nvPr/>
        </p:nvSpPr>
        <p:spPr>
          <a:xfrm rot="0">
            <a:off x="424594" y="9248775"/>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1028700" y="2622456"/>
            <a:ext cx="5522717" cy="6486525"/>
          </a:xfrm>
          <a:prstGeom prst="rect">
            <a:avLst/>
          </a:prstGeom>
        </p:spPr>
        <p:txBody>
          <a:bodyPr anchor="t" rtlCol="false" tIns="0" lIns="0" bIns="0" rIns="0">
            <a:spAutoFit/>
          </a:bodyPr>
          <a:lstStyle/>
          <a:p>
            <a:pPr algn="l">
              <a:lnSpc>
                <a:spcPts val="3033"/>
              </a:lnSpc>
              <a:spcBef>
                <a:spcPct val="0"/>
              </a:spcBef>
            </a:pPr>
            <a:r>
              <a:rPr lang="en-US" b="true" sz="2527">
                <a:solidFill>
                  <a:srgbClr val="000000"/>
                </a:solidFill>
                <a:latin typeface="Public Sans Bold"/>
                <a:ea typeface="Public Sans Bold"/>
                <a:cs typeface="Public Sans Bold"/>
                <a:sym typeface="Public Sans Bold"/>
              </a:rPr>
              <a:t>BMC SynWavEco</a:t>
            </a:r>
            <a:r>
              <a:rPr lang="en-US" b="true" sz="2527">
                <a:solidFill>
                  <a:srgbClr val="000000"/>
                </a:solidFill>
                <a:latin typeface="Public Sans Bold"/>
                <a:ea typeface="Public Sans Bold"/>
                <a:cs typeface="Public Sans Bold"/>
                <a:sym typeface="Public Sans Bold"/>
              </a:rPr>
              <a:t> – Vận hành &amp; Tài chính</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Nguồn lực &amp; Hoạt động chính:</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Đội ngũ sinh viên IT chuyên môn Full-stack &amp; IoT.</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Nghiên cứu tích hợp phần cứng và tối ưu hóa SEO.</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Đối tác chiến lược: Nhà cung cấp linh kiện uy tín, đơn vị vận chuyển &amp; thanh toán trực tuyến.</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Cơ cấu</a:t>
            </a:r>
            <a:r>
              <a:rPr lang="en-US" sz="2527">
                <a:solidFill>
                  <a:srgbClr val="000000"/>
                </a:solidFill>
                <a:latin typeface="Public Sans"/>
                <a:ea typeface="Public Sans"/>
                <a:cs typeface="Public Sans"/>
                <a:sym typeface="Public Sans"/>
              </a:rPr>
              <a:t> Tài chính:</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Chi</a:t>
            </a:r>
            <a:r>
              <a:rPr lang="en-US" sz="2527">
                <a:solidFill>
                  <a:srgbClr val="000000"/>
                </a:solidFill>
                <a:latin typeface="Public Sans"/>
                <a:ea typeface="Public Sans"/>
                <a:cs typeface="Public Sans"/>
                <a:sym typeface="Public Sans"/>
              </a:rPr>
              <a:t> phí: Duy trì hạ tầng Cloud, Marketing số, lưu kho.</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Doanh</a:t>
            </a:r>
            <a:r>
              <a:rPr lang="en-US" sz="2527">
                <a:solidFill>
                  <a:srgbClr val="000000"/>
                </a:solidFill>
                <a:latin typeface="Public Sans"/>
                <a:ea typeface="Public Sans"/>
                <a:cs typeface="Public Sans"/>
                <a:sym typeface="Public Sans"/>
              </a:rPr>
              <a:t> thu: Bá</a:t>
            </a:r>
            <a:r>
              <a:rPr lang="en-US" sz="2527">
                <a:solidFill>
                  <a:srgbClr val="000000"/>
                </a:solidFill>
                <a:latin typeface="Public Sans"/>
                <a:ea typeface="Public Sans"/>
                <a:cs typeface="Public Sans"/>
                <a:sym typeface="Public Sans"/>
              </a:rPr>
              <a:t>n linh kiện lẻ, bộ Kit giải pháp, dịch vụ tư vấn kỹ thuật.</a:t>
            </a:r>
          </a:p>
          <a:p>
            <a:pPr algn="l">
              <a:lnSpc>
                <a:spcPts val="3033"/>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38823"/>
            <a:ext cx="879023" cy="760754"/>
          </a:xfrm>
          <a:custGeom>
            <a:avLst/>
            <a:gdLst/>
            <a:ahLst/>
            <a:cxnLst/>
            <a:rect r="r" b="b" t="t" l="l"/>
            <a:pathLst>
              <a:path h="760754" w="879023">
                <a:moveTo>
                  <a:pt x="0" y="0"/>
                </a:moveTo>
                <a:lnTo>
                  <a:pt x="879023" y="0"/>
                </a:lnTo>
                <a:lnTo>
                  <a:pt x="879023" y="760754"/>
                </a:lnTo>
                <a:lnTo>
                  <a:pt x="0" y="760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6764" y="-1123446"/>
            <a:ext cx="18827221" cy="7177878"/>
          </a:xfrm>
          <a:custGeom>
            <a:avLst/>
            <a:gdLst/>
            <a:ahLst/>
            <a:cxnLst/>
            <a:rect r="r" b="b" t="t" l="l"/>
            <a:pathLst>
              <a:path h="7177878" w="18827221">
                <a:moveTo>
                  <a:pt x="0" y="0"/>
                </a:moveTo>
                <a:lnTo>
                  <a:pt x="18827221" y="0"/>
                </a:lnTo>
                <a:lnTo>
                  <a:pt x="18827221" y="7177878"/>
                </a:lnTo>
                <a:lnTo>
                  <a:pt x="0" y="7177878"/>
                </a:lnTo>
                <a:lnTo>
                  <a:pt x="0" y="0"/>
                </a:lnTo>
                <a:close/>
              </a:path>
            </a:pathLst>
          </a:custGeom>
          <a:blipFill>
            <a:blip r:embed="rId4"/>
            <a:stretch>
              <a:fillRect l="0" t="0" r="0" b="0"/>
            </a:stretch>
          </a:blipFill>
        </p:spPr>
      </p:sp>
      <p:grpSp>
        <p:nvGrpSpPr>
          <p:cNvPr name="Group 4" id="4"/>
          <p:cNvGrpSpPr/>
          <p:nvPr/>
        </p:nvGrpSpPr>
        <p:grpSpPr>
          <a:xfrm rot="0">
            <a:off x="11351993" y="4347801"/>
            <a:ext cx="6526802" cy="5644562"/>
            <a:chOff x="0" y="0"/>
            <a:chExt cx="1482855" cy="1282415"/>
          </a:xfrm>
        </p:grpSpPr>
        <p:sp>
          <p:nvSpPr>
            <p:cNvPr name="Freeform 5" id="5"/>
            <p:cNvSpPr/>
            <p:nvPr/>
          </p:nvSpPr>
          <p:spPr>
            <a:xfrm flipH="false" flipV="false" rot="0">
              <a:off x="0" y="0"/>
              <a:ext cx="1482856" cy="1282415"/>
            </a:xfrm>
            <a:custGeom>
              <a:avLst/>
              <a:gdLst/>
              <a:ahLst/>
              <a:cxnLst/>
              <a:rect r="r" b="b" t="t" l="l"/>
              <a:pathLst>
                <a:path h="1282415" w="1482856">
                  <a:moveTo>
                    <a:pt x="1358395" y="1282415"/>
                  </a:moveTo>
                  <a:lnTo>
                    <a:pt x="124460" y="1282415"/>
                  </a:lnTo>
                  <a:cubicBezTo>
                    <a:pt x="55880" y="1282415"/>
                    <a:pt x="0" y="1226535"/>
                    <a:pt x="0" y="1157955"/>
                  </a:cubicBezTo>
                  <a:lnTo>
                    <a:pt x="0" y="124460"/>
                  </a:lnTo>
                  <a:cubicBezTo>
                    <a:pt x="0" y="55880"/>
                    <a:pt x="55880" y="0"/>
                    <a:pt x="124460" y="0"/>
                  </a:cubicBezTo>
                  <a:lnTo>
                    <a:pt x="1358396" y="0"/>
                  </a:lnTo>
                  <a:cubicBezTo>
                    <a:pt x="1426975" y="0"/>
                    <a:pt x="1482856" y="55880"/>
                    <a:pt x="1482856" y="124460"/>
                  </a:cubicBezTo>
                  <a:lnTo>
                    <a:pt x="1482856" y="1157955"/>
                  </a:lnTo>
                  <a:cubicBezTo>
                    <a:pt x="1482856" y="1226535"/>
                    <a:pt x="1426975" y="1282415"/>
                    <a:pt x="1358396" y="1282415"/>
                  </a:cubicBezTo>
                  <a:close/>
                </a:path>
              </a:pathLst>
            </a:custGeom>
            <a:solidFill>
              <a:srgbClr val="FEE600"/>
            </a:solidFill>
          </p:spPr>
        </p:sp>
      </p:grpSp>
      <p:sp>
        <p:nvSpPr>
          <p:cNvPr name="TextBox 6" id="6"/>
          <p:cNvSpPr txBox="true"/>
          <p:nvPr/>
        </p:nvSpPr>
        <p:spPr>
          <a:xfrm rot="0">
            <a:off x="201284" y="6510790"/>
            <a:ext cx="11824750" cy="2747528"/>
          </a:xfrm>
          <a:prstGeom prst="rect">
            <a:avLst/>
          </a:prstGeom>
        </p:spPr>
        <p:txBody>
          <a:bodyPr anchor="t" rtlCol="false" tIns="0" lIns="0" bIns="0" rIns="0">
            <a:spAutoFit/>
          </a:bodyPr>
          <a:lstStyle/>
          <a:p>
            <a:pPr algn="l" marL="0" indent="0" lvl="0">
              <a:lnSpc>
                <a:spcPts val="5352"/>
              </a:lnSpc>
            </a:pPr>
            <a:r>
              <a:rPr lang="en-US" b="true" sz="5352">
                <a:solidFill>
                  <a:srgbClr val="FFFFFF"/>
                </a:solidFill>
                <a:latin typeface="Public Sans Heavy"/>
                <a:ea typeface="Public Sans Heavy"/>
                <a:cs typeface="Public Sans Heavy"/>
                <a:sym typeface="Public Sans Heavy"/>
              </a:rPr>
              <a:t>XÂY DỰ</a:t>
            </a:r>
            <a:r>
              <a:rPr lang="en-US" b="true" sz="5352">
                <a:solidFill>
                  <a:srgbClr val="FFFFFF"/>
                </a:solidFill>
                <a:latin typeface="Public Sans Heavy"/>
                <a:ea typeface="Public Sans Heavy"/>
                <a:cs typeface="Public Sans Heavy"/>
                <a:sym typeface="Public Sans Heavy"/>
              </a:rPr>
              <a:t>NG THƯƠNG HIỆU SYNWAVECO </a:t>
            </a:r>
          </a:p>
          <a:p>
            <a:pPr algn="l" marL="0" indent="0" lvl="0">
              <a:lnSpc>
                <a:spcPts val="5352"/>
              </a:lnSpc>
            </a:pPr>
            <a:r>
              <a:rPr lang="en-US" b="true" sz="5352">
                <a:solidFill>
                  <a:srgbClr val="FFFFFF"/>
                </a:solidFill>
                <a:latin typeface="Public Sans Heavy"/>
                <a:ea typeface="Public Sans Heavy"/>
                <a:cs typeface="Public Sans Heavy"/>
                <a:sym typeface="Public Sans Heavy"/>
              </a:rPr>
              <a:t>KINH DOANH SẢN PHẨM IOT </a:t>
            </a:r>
          </a:p>
          <a:p>
            <a:pPr algn="l" marL="0" indent="0" lvl="0">
              <a:lnSpc>
                <a:spcPts val="5352"/>
              </a:lnSpc>
            </a:pPr>
          </a:p>
        </p:txBody>
      </p:sp>
      <p:sp>
        <p:nvSpPr>
          <p:cNvPr name="TextBox 7" id="7"/>
          <p:cNvSpPr txBox="true"/>
          <p:nvPr/>
        </p:nvSpPr>
        <p:spPr>
          <a:xfrm rot="0">
            <a:off x="604603" y="9248775"/>
            <a:ext cx="1975619" cy="304800"/>
          </a:xfrm>
          <a:prstGeom prst="rect">
            <a:avLst/>
          </a:prstGeom>
        </p:spPr>
        <p:txBody>
          <a:bodyPr anchor="t" rtlCol="false" tIns="0" lIns="0" bIns="0" rIns="0">
            <a:spAutoFit/>
          </a:bodyPr>
          <a:lstStyle/>
          <a:p>
            <a:pPr algn="l" marL="0" indent="0" lvl="0">
              <a:lnSpc>
                <a:spcPts val="2399"/>
              </a:lnSpc>
              <a:spcBef>
                <a:spcPct val="0"/>
              </a:spcBef>
            </a:pPr>
            <a:r>
              <a:rPr lang="en-US" sz="1999" spc="199">
                <a:solidFill>
                  <a:srgbClr val="FEE600"/>
                </a:solidFill>
                <a:latin typeface="Public Sans"/>
                <a:ea typeface="Public Sans"/>
                <a:cs typeface="Public Sans"/>
                <a:sym typeface="Public Sans"/>
              </a:rPr>
              <a:t>SYNW</a:t>
            </a:r>
            <a:r>
              <a:rPr lang="en-US" sz="1999" spc="199" u="none">
                <a:solidFill>
                  <a:srgbClr val="FEE600"/>
                </a:solidFill>
                <a:latin typeface="Public Sans"/>
                <a:ea typeface="Public Sans"/>
                <a:cs typeface="Public Sans"/>
                <a:sym typeface="Public Sans"/>
              </a:rPr>
              <a:t>AVECO </a:t>
            </a:r>
          </a:p>
        </p:txBody>
      </p:sp>
      <p:grpSp>
        <p:nvGrpSpPr>
          <p:cNvPr name="Group 8" id="8"/>
          <p:cNvGrpSpPr/>
          <p:nvPr/>
        </p:nvGrpSpPr>
        <p:grpSpPr>
          <a:xfrm rot="0">
            <a:off x="11753585" y="4656531"/>
            <a:ext cx="6125210" cy="4810227"/>
            <a:chOff x="0" y="0"/>
            <a:chExt cx="8166947" cy="6413636"/>
          </a:xfrm>
        </p:grpSpPr>
        <p:sp>
          <p:nvSpPr>
            <p:cNvPr name="TextBox 9" id="9"/>
            <p:cNvSpPr txBox="true"/>
            <p:nvPr/>
          </p:nvSpPr>
          <p:spPr>
            <a:xfrm rot="0">
              <a:off x="0" y="-9525"/>
              <a:ext cx="8166947" cy="692817"/>
            </a:xfrm>
            <a:prstGeom prst="rect">
              <a:avLst/>
            </a:prstGeom>
          </p:spPr>
          <p:txBody>
            <a:bodyPr anchor="t" rtlCol="false" tIns="0" lIns="0" bIns="0" rIns="0">
              <a:spAutoFit/>
            </a:bodyPr>
            <a:lstStyle/>
            <a:p>
              <a:pPr algn="l">
                <a:lnSpc>
                  <a:spcPts val="4064"/>
                </a:lnSpc>
              </a:pPr>
              <a:r>
                <a:rPr lang="en-US" sz="3387" b="true">
                  <a:solidFill>
                    <a:srgbClr val="191919"/>
                  </a:solidFill>
                  <a:latin typeface="Public Sans Bold"/>
                  <a:ea typeface="Public Sans Bold"/>
                  <a:cs typeface="Public Sans Bold"/>
                  <a:sym typeface="Public Sans Bold"/>
                </a:rPr>
                <a:t>Những nội dung chính:</a:t>
              </a:r>
            </a:p>
          </p:txBody>
        </p:sp>
        <p:sp>
          <p:nvSpPr>
            <p:cNvPr name="TextBox 10" id="10"/>
            <p:cNvSpPr txBox="true"/>
            <p:nvPr/>
          </p:nvSpPr>
          <p:spPr>
            <a:xfrm rot="0">
              <a:off x="0" y="871175"/>
              <a:ext cx="8166947" cy="5542460"/>
            </a:xfrm>
            <a:prstGeom prst="rect">
              <a:avLst/>
            </a:prstGeom>
          </p:spPr>
          <p:txBody>
            <a:bodyPr anchor="t" rtlCol="false" tIns="0" lIns="0" bIns="0" rIns="0">
              <a:spAutoFit/>
            </a:bodyPr>
            <a:lstStyle/>
            <a:p>
              <a:pPr algn="l" marL="516228" indent="-258114" lvl="1">
                <a:lnSpc>
                  <a:spcPts val="3347"/>
                </a:lnSpc>
                <a:buFont typeface="Arial"/>
                <a:buChar char="•"/>
              </a:pPr>
              <a:r>
                <a:rPr lang="en-US" sz="2391" spc="47">
                  <a:solidFill>
                    <a:srgbClr val="191919"/>
                  </a:solidFill>
                  <a:latin typeface="Public Sans"/>
                  <a:ea typeface="Public Sans"/>
                  <a:cs typeface="Public Sans"/>
                  <a:sym typeface="Public Sans"/>
                </a:rPr>
                <a:t>1.TỔNG QUAN DỰ ÁN</a:t>
              </a:r>
            </a:p>
            <a:p>
              <a:pPr algn="l" marL="516228" indent="-258114" lvl="1">
                <a:lnSpc>
                  <a:spcPts val="3347"/>
                </a:lnSpc>
                <a:buFont typeface="Arial"/>
                <a:buChar char="•"/>
              </a:pPr>
              <a:r>
                <a:rPr lang="en-US" sz="2391" spc="47">
                  <a:solidFill>
                    <a:srgbClr val="191919"/>
                  </a:solidFill>
                  <a:latin typeface="Public Sans"/>
                  <a:ea typeface="Public Sans"/>
                  <a:cs typeface="Public Sans"/>
                  <a:sym typeface="Public Sans"/>
                </a:rPr>
                <a:t>2.PHÁT TRIỂN THƯƠNG HIỆU VÀ CHIẾN LƯỢC NỘI DUNG</a:t>
              </a:r>
            </a:p>
            <a:p>
              <a:pPr algn="l" marL="516228" indent="-258114" lvl="1">
                <a:lnSpc>
                  <a:spcPts val="3347"/>
                </a:lnSpc>
                <a:buFont typeface="Arial"/>
                <a:buChar char="•"/>
              </a:pPr>
              <a:r>
                <a:rPr lang="en-US" sz="2391" spc="47">
                  <a:solidFill>
                    <a:srgbClr val="191919"/>
                  </a:solidFill>
                  <a:latin typeface="Public Sans"/>
                  <a:ea typeface="Public Sans"/>
                  <a:cs typeface="Public Sans"/>
                  <a:sym typeface="Public Sans"/>
                </a:rPr>
                <a:t>3.XÂY DỰNG HỆ THỐNG THƯƠNG MẠI ĐIỆN TỬ</a:t>
              </a:r>
            </a:p>
            <a:p>
              <a:pPr algn="l" marL="516228" indent="-258114" lvl="1">
                <a:lnSpc>
                  <a:spcPts val="3347"/>
                </a:lnSpc>
                <a:buFont typeface="Arial"/>
                <a:buChar char="•"/>
              </a:pPr>
              <a:r>
                <a:rPr lang="en-US" sz="2391" spc="47">
                  <a:solidFill>
                    <a:srgbClr val="191919"/>
                  </a:solidFill>
                  <a:latin typeface="Public Sans"/>
                  <a:ea typeface="Public Sans"/>
                  <a:cs typeface="Public Sans"/>
                  <a:sym typeface="Public Sans"/>
                </a:rPr>
                <a:t>4.KẾ HOẠCH MARKETING SỐ VÀ SEO</a:t>
              </a:r>
            </a:p>
            <a:p>
              <a:pPr algn="l" marL="516228" indent="-258114" lvl="1">
                <a:lnSpc>
                  <a:spcPts val="3347"/>
                </a:lnSpc>
                <a:buFont typeface="Arial"/>
                <a:buChar char="•"/>
              </a:pPr>
              <a:r>
                <a:rPr lang="en-US" sz="2391" spc="47">
                  <a:solidFill>
                    <a:srgbClr val="191919"/>
                  </a:solidFill>
                  <a:latin typeface="Public Sans"/>
                  <a:ea typeface="Public Sans"/>
                  <a:cs typeface="Public Sans"/>
                  <a:sym typeface="Public Sans"/>
                </a:rPr>
                <a:t>5.KẾ HOẠCH VẬN HÀNH TÀI CHÍNH</a:t>
              </a:r>
            </a:p>
            <a:p>
              <a:pPr algn="l" marL="516228" indent="-258114" lvl="1">
                <a:lnSpc>
                  <a:spcPts val="3347"/>
                </a:lnSpc>
                <a:buFont typeface="Arial"/>
                <a:buChar char="•"/>
              </a:pPr>
              <a:r>
                <a:rPr lang="en-US" sz="2391" spc="47">
                  <a:solidFill>
                    <a:srgbClr val="191919"/>
                  </a:solidFill>
                  <a:latin typeface="Public Sans"/>
                  <a:ea typeface="Public Sans"/>
                  <a:cs typeface="Public Sans"/>
                  <a:sym typeface="Public Sans"/>
                </a:rPr>
                <a:t>6.ĐÁNH GIÁ KẾT QUẢ VÀ KẾT LUẬN</a:t>
              </a:r>
            </a:p>
            <a:p>
              <a:pPr algn="l">
                <a:lnSpc>
                  <a:spcPts val="3347"/>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0216952" y="-135361"/>
            <a:ext cx="8071048"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89377" y="1707729"/>
            <a:ext cx="6871542" cy="6871542"/>
          </a:xfrm>
          <a:custGeom>
            <a:avLst/>
            <a:gdLst/>
            <a:ahLst/>
            <a:cxnLst/>
            <a:rect r="r" b="b" t="t" l="l"/>
            <a:pathLst>
              <a:path h="6871542" w="6871542">
                <a:moveTo>
                  <a:pt x="0" y="0"/>
                </a:moveTo>
                <a:lnTo>
                  <a:pt x="6871542" y="0"/>
                </a:lnTo>
                <a:lnTo>
                  <a:pt x="6871542" y="6871542"/>
                </a:lnTo>
                <a:lnTo>
                  <a:pt x="0" y="6871542"/>
                </a:lnTo>
                <a:lnTo>
                  <a:pt x="0" y="0"/>
                </a:lnTo>
                <a:close/>
              </a:path>
            </a:pathLst>
          </a:custGeom>
          <a:blipFill>
            <a:blip r:embed="rId4"/>
            <a:stretch>
              <a:fillRect l="0" t="0" r="0" b="0"/>
            </a:stretch>
          </a:blipFill>
        </p:spPr>
      </p:sp>
      <p:sp>
        <p:nvSpPr>
          <p:cNvPr name="TextBox 5" id="5"/>
          <p:cNvSpPr txBox="true"/>
          <p:nvPr/>
        </p:nvSpPr>
        <p:spPr>
          <a:xfrm rot="0">
            <a:off x="10552780" y="104775"/>
            <a:ext cx="7735220" cy="2813138"/>
          </a:xfrm>
          <a:prstGeom prst="rect">
            <a:avLst/>
          </a:prstGeom>
        </p:spPr>
        <p:txBody>
          <a:bodyPr anchor="t" rtlCol="false" tIns="0" lIns="0" bIns="0" rIns="0">
            <a:spAutoFit/>
          </a:bodyPr>
          <a:lstStyle/>
          <a:p>
            <a:pPr algn="l" marL="0" indent="0" lvl="0">
              <a:lnSpc>
                <a:spcPts val="5488"/>
              </a:lnSpc>
            </a:pPr>
            <a:r>
              <a:rPr lang="en-US" b="true" sz="5488">
                <a:solidFill>
                  <a:srgbClr val="191919"/>
                </a:solidFill>
                <a:latin typeface="Public Sans Heavy"/>
                <a:ea typeface="Public Sans Heavy"/>
                <a:cs typeface="Public Sans Heavy"/>
                <a:sym typeface="Public Sans Heavy"/>
              </a:rPr>
              <a:t>1.7.</a:t>
            </a:r>
            <a:r>
              <a:rPr lang="en-US" b="true" sz="5488">
                <a:solidFill>
                  <a:srgbClr val="191919"/>
                </a:solidFill>
                <a:latin typeface="Public Sans Heavy"/>
                <a:ea typeface="Public Sans Heavy"/>
                <a:cs typeface="Public Sans Heavy"/>
                <a:sym typeface="Public Sans Heavy"/>
              </a:rPr>
              <a:t>       Ma trận SWOT của dự án SynWavEco</a:t>
            </a:r>
          </a:p>
          <a:p>
            <a:pPr algn="l" marL="0" indent="0" lvl="0">
              <a:lnSpc>
                <a:spcPts val="5488"/>
              </a:lnSpc>
            </a:pPr>
          </a:p>
          <a:p>
            <a:pPr algn="l" marL="0" indent="0" lvl="0">
              <a:lnSpc>
                <a:spcPts val="5488"/>
              </a:lnSpc>
            </a:pPr>
          </a:p>
        </p:txBody>
      </p:sp>
      <p:sp>
        <p:nvSpPr>
          <p:cNvPr name="TextBox 6" id="6"/>
          <p:cNvSpPr txBox="true"/>
          <p:nvPr/>
        </p:nvSpPr>
        <p:spPr>
          <a:xfrm rot="0">
            <a:off x="11638772" y="9417156"/>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10800288" y="1765388"/>
            <a:ext cx="7240204" cy="2295525"/>
          </a:xfrm>
          <a:prstGeom prst="rect">
            <a:avLst/>
          </a:prstGeom>
        </p:spPr>
        <p:txBody>
          <a:bodyPr anchor="t" rtlCol="false" tIns="0" lIns="0" bIns="0" rIns="0">
            <a:spAutoFit/>
          </a:bodyPr>
          <a:lstStyle/>
          <a:p>
            <a:pPr algn="l">
              <a:lnSpc>
                <a:spcPts val="3033"/>
              </a:lnSpc>
              <a:spcBef>
                <a:spcPct val="0"/>
              </a:spcBef>
            </a:pPr>
            <a:r>
              <a:rPr lang="en-US" b="true" sz="2527">
                <a:solidFill>
                  <a:srgbClr val="000000"/>
                </a:solidFill>
                <a:latin typeface="Public Sans Bold"/>
                <a:ea typeface="Public Sans Bold"/>
                <a:cs typeface="Public Sans Bold"/>
                <a:sym typeface="Public Sans Bold"/>
              </a:rPr>
              <a:t>Ma trận SWOT</a:t>
            </a:r>
            <a:r>
              <a:rPr lang="en-US" b="true" sz="2527">
                <a:solidFill>
                  <a:srgbClr val="000000"/>
                </a:solidFill>
                <a:latin typeface="Public Sans Bold"/>
                <a:ea typeface="Public Sans Bold"/>
                <a:cs typeface="Public Sans Bold"/>
                <a:sym typeface="Public Sans Bold"/>
              </a:rPr>
              <a:t> – Phân tích Nội lực &amp; Ngoại lực</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Khái niệm: Đánh giá Điểm mạnh (S), Điểm yếu (W), Cơ hội (O) và Thách thức (T).</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Mục tiêu: Thể hiện trực quan vị thế</a:t>
            </a:r>
            <a:r>
              <a:rPr lang="en-US" sz="2527">
                <a:solidFill>
                  <a:srgbClr val="000000"/>
                </a:solidFill>
                <a:latin typeface="Public Sans"/>
                <a:ea typeface="Public Sans"/>
                <a:cs typeface="Public Sans"/>
                <a:sym typeface="Public Sans"/>
              </a:rPr>
              <a:t> của</a:t>
            </a:r>
            <a:r>
              <a:rPr lang="en-US" sz="2527">
                <a:solidFill>
                  <a:srgbClr val="000000"/>
                </a:solidFill>
                <a:latin typeface="Public Sans"/>
                <a:ea typeface="Public Sans"/>
                <a:cs typeface="Public Sans"/>
                <a:sym typeface="Public Sans"/>
              </a:rPr>
              <a:t> dự án trong bối cảnh thực tế.</a:t>
            </a:r>
          </a:p>
          <a:p>
            <a:pPr algn="l">
              <a:lnSpc>
                <a:spcPts val="3033"/>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0216952" y="-135361"/>
            <a:ext cx="8071048"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89377" y="1707729"/>
            <a:ext cx="6871542" cy="6871542"/>
          </a:xfrm>
          <a:custGeom>
            <a:avLst/>
            <a:gdLst/>
            <a:ahLst/>
            <a:cxnLst/>
            <a:rect r="r" b="b" t="t" l="l"/>
            <a:pathLst>
              <a:path h="6871542" w="6871542">
                <a:moveTo>
                  <a:pt x="0" y="0"/>
                </a:moveTo>
                <a:lnTo>
                  <a:pt x="6871542" y="0"/>
                </a:lnTo>
                <a:lnTo>
                  <a:pt x="6871542" y="6871542"/>
                </a:lnTo>
                <a:lnTo>
                  <a:pt x="0" y="6871542"/>
                </a:lnTo>
                <a:lnTo>
                  <a:pt x="0" y="0"/>
                </a:lnTo>
                <a:close/>
              </a:path>
            </a:pathLst>
          </a:custGeom>
          <a:blipFill>
            <a:blip r:embed="rId4"/>
            <a:stretch>
              <a:fillRect l="0" t="0" r="0" b="0"/>
            </a:stretch>
          </a:blipFill>
        </p:spPr>
      </p:sp>
      <p:sp>
        <p:nvSpPr>
          <p:cNvPr name="TextBox 5" id="5"/>
          <p:cNvSpPr txBox="true"/>
          <p:nvPr/>
        </p:nvSpPr>
        <p:spPr>
          <a:xfrm rot="0">
            <a:off x="10552780" y="104775"/>
            <a:ext cx="7735220" cy="2813138"/>
          </a:xfrm>
          <a:prstGeom prst="rect">
            <a:avLst/>
          </a:prstGeom>
        </p:spPr>
        <p:txBody>
          <a:bodyPr anchor="t" rtlCol="false" tIns="0" lIns="0" bIns="0" rIns="0">
            <a:spAutoFit/>
          </a:bodyPr>
          <a:lstStyle/>
          <a:p>
            <a:pPr algn="l" marL="0" indent="0" lvl="0">
              <a:lnSpc>
                <a:spcPts val="5488"/>
              </a:lnSpc>
            </a:pPr>
            <a:r>
              <a:rPr lang="en-US" b="true" sz="5488">
                <a:solidFill>
                  <a:srgbClr val="191919"/>
                </a:solidFill>
                <a:latin typeface="Public Sans Heavy"/>
                <a:ea typeface="Public Sans Heavy"/>
                <a:cs typeface="Public Sans Heavy"/>
                <a:sym typeface="Public Sans Heavy"/>
              </a:rPr>
              <a:t>1.7.</a:t>
            </a:r>
            <a:r>
              <a:rPr lang="en-US" b="true" sz="5488">
                <a:solidFill>
                  <a:srgbClr val="191919"/>
                </a:solidFill>
                <a:latin typeface="Public Sans Heavy"/>
                <a:ea typeface="Public Sans Heavy"/>
                <a:cs typeface="Public Sans Heavy"/>
                <a:sym typeface="Public Sans Heavy"/>
              </a:rPr>
              <a:t>       Ma trận SWOT của dự án SynWavEco</a:t>
            </a:r>
          </a:p>
          <a:p>
            <a:pPr algn="l" marL="0" indent="0" lvl="0">
              <a:lnSpc>
                <a:spcPts val="5488"/>
              </a:lnSpc>
            </a:pPr>
          </a:p>
          <a:p>
            <a:pPr algn="l" marL="0" indent="0" lvl="0">
              <a:lnSpc>
                <a:spcPts val="5488"/>
              </a:lnSpc>
            </a:pPr>
          </a:p>
        </p:txBody>
      </p:sp>
      <p:sp>
        <p:nvSpPr>
          <p:cNvPr name="TextBox 6" id="6"/>
          <p:cNvSpPr txBox="true"/>
          <p:nvPr/>
        </p:nvSpPr>
        <p:spPr>
          <a:xfrm rot="0">
            <a:off x="11638772" y="9417156"/>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10800288" y="1765388"/>
            <a:ext cx="7240204" cy="2295525"/>
          </a:xfrm>
          <a:prstGeom prst="rect">
            <a:avLst/>
          </a:prstGeom>
        </p:spPr>
        <p:txBody>
          <a:bodyPr anchor="t" rtlCol="false" tIns="0" lIns="0" bIns="0" rIns="0">
            <a:spAutoFit/>
          </a:bodyPr>
          <a:lstStyle/>
          <a:p>
            <a:pPr algn="l">
              <a:lnSpc>
                <a:spcPts val="3033"/>
              </a:lnSpc>
              <a:spcBef>
                <a:spcPct val="0"/>
              </a:spcBef>
            </a:pPr>
            <a:r>
              <a:rPr lang="en-US" b="true" sz="2527">
                <a:solidFill>
                  <a:srgbClr val="000000"/>
                </a:solidFill>
                <a:latin typeface="Public Sans Bold"/>
                <a:ea typeface="Public Sans Bold"/>
                <a:cs typeface="Public Sans Bold"/>
                <a:sym typeface="Public Sans Bold"/>
              </a:rPr>
              <a:t>Ma trận SWOT</a:t>
            </a:r>
            <a:r>
              <a:rPr lang="en-US" b="true" sz="2527">
                <a:solidFill>
                  <a:srgbClr val="000000"/>
                </a:solidFill>
                <a:latin typeface="Public Sans Bold"/>
                <a:ea typeface="Public Sans Bold"/>
                <a:cs typeface="Public Sans Bold"/>
                <a:sym typeface="Public Sans Bold"/>
              </a:rPr>
              <a:t> – Phân tích Nội lực &amp; Ngoại lực</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Khái niệm: Đánh giá Điểm mạnh (S), Điểm yếu (W), Cơ hội (O) và Thách thức (T).</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Mục tiêu: Thể hiện trực quan vị thế</a:t>
            </a:r>
            <a:r>
              <a:rPr lang="en-US" sz="2527">
                <a:solidFill>
                  <a:srgbClr val="000000"/>
                </a:solidFill>
                <a:latin typeface="Public Sans"/>
                <a:ea typeface="Public Sans"/>
                <a:cs typeface="Public Sans"/>
                <a:sym typeface="Public Sans"/>
              </a:rPr>
              <a:t> của</a:t>
            </a:r>
            <a:r>
              <a:rPr lang="en-US" sz="2527">
                <a:solidFill>
                  <a:srgbClr val="000000"/>
                </a:solidFill>
                <a:latin typeface="Public Sans"/>
                <a:ea typeface="Public Sans"/>
                <a:cs typeface="Public Sans"/>
                <a:sym typeface="Public Sans"/>
              </a:rPr>
              <a:t> dự án trong bối cảnh thực tế.</a:t>
            </a:r>
          </a:p>
          <a:p>
            <a:pPr algn="l">
              <a:lnSpc>
                <a:spcPts val="3033"/>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0216952" y="-135361"/>
            <a:ext cx="8071048"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448667"/>
            <a:ext cx="10216952" cy="6562239"/>
          </a:xfrm>
          <a:custGeom>
            <a:avLst/>
            <a:gdLst/>
            <a:ahLst/>
            <a:cxnLst/>
            <a:rect r="r" b="b" t="t" l="l"/>
            <a:pathLst>
              <a:path h="6562239" w="10216952">
                <a:moveTo>
                  <a:pt x="0" y="0"/>
                </a:moveTo>
                <a:lnTo>
                  <a:pt x="10216952" y="0"/>
                </a:lnTo>
                <a:lnTo>
                  <a:pt x="10216952" y="6562239"/>
                </a:lnTo>
                <a:lnTo>
                  <a:pt x="0" y="6562239"/>
                </a:lnTo>
                <a:lnTo>
                  <a:pt x="0" y="0"/>
                </a:lnTo>
                <a:close/>
              </a:path>
            </a:pathLst>
          </a:custGeom>
          <a:blipFill>
            <a:blip r:embed="rId4"/>
            <a:stretch>
              <a:fillRect l="0" t="0" r="0" b="0"/>
            </a:stretch>
          </a:blipFill>
        </p:spPr>
      </p:sp>
      <p:sp>
        <p:nvSpPr>
          <p:cNvPr name="TextBox 5" id="5"/>
          <p:cNvSpPr txBox="true"/>
          <p:nvPr/>
        </p:nvSpPr>
        <p:spPr>
          <a:xfrm rot="0">
            <a:off x="10552780" y="104775"/>
            <a:ext cx="7735220" cy="2813138"/>
          </a:xfrm>
          <a:prstGeom prst="rect">
            <a:avLst/>
          </a:prstGeom>
        </p:spPr>
        <p:txBody>
          <a:bodyPr anchor="t" rtlCol="false" tIns="0" lIns="0" bIns="0" rIns="0">
            <a:spAutoFit/>
          </a:bodyPr>
          <a:lstStyle/>
          <a:p>
            <a:pPr algn="l" marL="0" indent="0" lvl="0">
              <a:lnSpc>
                <a:spcPts val="5488"/>
              </a:lnSpc>
            </a:pPr>
            <a:r>
              <a:rPr lang="en-US" b="true" sz="5488">
                <a:solidFill>
                  <a:srgbClr val="191919"/>
                </a:solidFill>
                <a:latin typeface="Public Sans Heavy"/>
                <a:ea typeface="Public Sans Heavy"/>
                <a:cs typeface="Public Sans Heavy"/>
                <a:sym typeface="Public Sans Heavy"/>
              </a:rPr>
              <a:t>1.7.</a:t>
            </a:r>
            <a:r>
              <a:rPr lang="en-US" b="true" sz="5488">
                <a:solidFill>
                  <a:srgbClr val="191919"/>
                </a:solidFill>
                <a:latin typeface="Public Sans Heavy"/>
                <a:ea typeface="Public Sans Heavy"/>
                <a:cs typeface="Public Sans Heavy"/>
                <a:sym typeface="Public Sans Heavy"/>
              </a:rPr>
              <a:t>       Ma trận SWOT của dự án SynWavEco</a:t>
            </a:r>
          </a:p>
          <a:p>
            <a:pPr algn="l" marL="0" indent="0" lvl="0">
              <a:lnSpc>
                <a:spcPts val="5488"/>
              </a:lnSpc>
            </a:pPr>
          </a:p>
          <a:p>
            <a:pPr algn="l" marL="0" indent="0" lvl="0">
              <a:lnSpc>
                <a:spcPts val="5488"/>
              </a:lnSpc>
            </a:pPr>
          </a:p>
        </p:txBody>
      </p:sp>
      <p:sp>
        <p:nvSpPr>
          <p:cNvPr name="TextBox 6" id="6"/>
          <p:cNvSpPr txBox="true"/>
          <p:nvPr/>
        </p:nvSpPr>
        <p:spPr>
          <a:xfrm rot="0">
            <a:off x="11638772" y="9417156"/>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10632374" y="1996930"/>
            <a:ext cx="7240204" cy="4962525"/>
          </a:xfrm>
          <a:prstGeom prst="rect">
            <a:avLst/>
          </a:prstGeom>
        </p:spPr>
        <p:txBody>
          <a:bodyPr anchor="t" rtlCol="false" tIns="0" lIns="0" bIns="0" rIns="0">
            <a:spAutoFit/>
          </a:bodyPr>
          <a:lstStyle/>
          <a:p>
            <a:pPr algn="l">
              <a:lnSpc>
                <a:spcPts val="3033"/>
              </a:lnSpc>
              <a:spcBef>
                <a:spcPct val="0"/>
              </a:spcBef>
            </a:pPr>
            <a:r>
              <a:rPr lang="en-US" b="true" sz="2527">
                <a:solidFill>
                  <a:srgbClr val="000000"/>
                </a:solidFill>
                <a:latin typeface="Public Sans Bold"/>
                <a:ea typeface="Public Sans Bold"/>
                <a:cs typeface="Public Sans Bold"/>
                <a:sym typeface="Public Sans Bold"/>
              </a:rPr>
              <a:t>SWOT</a:t>
            </a:r>
            <a:r>
              <a:rPr lang="en-US" b="true" sz="2527">
                <a:solidFill>
                  <a:srgbClr val="000000"/>
                </a:solidFill>
                <a:latin typeface="Public Sans Bold"/>
                <a:ea typeface="Public Sans Bold"/>
                <a:cs typeface="Public Sans Bold"/>
                <a:sym typeface="Public Sans Bold"/>
              </a:rPr>
              <a:t> SynWavEco – Nội lực (S-W)</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Điểm mạnh (Strengths):</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Tự chủ mã nguồn trên nền tảng Laravel 12.</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Giải p</a:t>
            </a:r>
            <a:r>
              <a:rPr lang="en-US" sz="2527">
                <a:solidFill>
                  <a:srgbClr val="000000"/>
                </a:solidFill>
                <a:latin typeface="Public Sans"/>
                <a:ea typeface="Public Sans"/>
                <a:cs typeface="Public Sans"/>
                <a:sym typeface="Public Sans"/>
              </a:rPr>
              <a:t>háp tích hợp toàn diện phần cứng - phần mềm.</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Hệ giá trị thương hiệu độc đáo: Syn – Wav – Eco.</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Điểm yếu (Weaknesses):</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Thương hiệu mới, độ nhận diện thấp.</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Ngân sá</a:t>
            </a:r>
            <a:r>
              <a:rPr lang="en-US" sz="2527">
                <a:solidFill>
                  <a:srgbClr val="000000"/>
                </a:solidFill>
                <a:latin typeface="Public Sans"/>
                <a:ea typeface="Public Sans"/>
                <a:cs typeface="Public Sans"/>
                <a:sym typeface="Public Sans"/>
              </a:rPr>
              <a:t>ch Marketing hạn chế.</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Nhân sự mỏng, kiêm nhiệm nhiều vai trò</a:t>
            </a:r>
            <a:r>
              <a:rPr lang="en-US" b="true" sz="2527">
                <a:solidFill>
                  <a:srgbClr val="000000"/>
                </a:solidFill>
                <a:latin typeface="Public Sans Bold"/>
                <a:ea typeface="Public Sans Bold"/>
                <a:cs typeface="Public Sans Bold"/>
                <a:sym typeface="Public Sans Bold"/>
              </a:rPr>
              <a:t>.</a:t>
            </a:r>
          </a:p>
          <a:p>
            <a:pPr algn="l">
              <a:lnSpc>
                <a:spcPts val="3033"/>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0216952" y="-135361"/>
            <a:ext cx="8071048"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582836"/>
            <a:ext cx="10216952" cy="6562239"/>
          </a:xfrm>
          <a:custGeom>
            <a:avLst/>
            <a:gdLst/>
            <a:ahLst/>
            <a:cxnLst/>
            <a:rect r="r" b="b" t="t" l="l"/>
            <a:pathLst>
              <a:path h="6562239" w="10216952">
                <a:moveTo>
                  <a:pt x="0" y="0"/>
                </a:moveTo>
                <a:lnTo>
                  <a:pt x="10216952" y="0"/>
                </a:lnTo>
                <a:lnTo>
                  <a:pt x="10216952" y="6562239"/>
                </a:lnTo>
                <a:lnTo>
                  <a:pt x="0" y="6562239"/>
                </a:lnTo>
                <a:lnTo>
                  <a:pt x="0" y="0"/>
                </a:lnTo>
                <a:close/>
              </a:path>
            </a:pathLst>
          </a:custGeom>
          <a:blipFill>
            <a:blip r:embed="rId4"/>
            <a:stretch>
              <a:fillRect l="0" t="0" r="0" b="0"/>
            </a:stretch>
          </a:blipFill>
        </p:spPr>
      </p:sp>
      <p:sp>
        <p:nvSpPr>
          <p:cNvPr name="TextBox 5" id="5"/>
          <p:cNvSpPr txBox="true"/>
          <p:nvPr/>
        </p:nvSpPr>
        <p:spPr>
          <a:xfrm rot="0">
            <a:off x="10552780" y="104775"/>
            <a:ext cx="7735220" cy="2813138"/>
          </a:xfrm>
          <a:prstGeom prst="rect">
            <a:avLst/>
          </a:prstGeom>
        </p:spPr>
        <p:txBody>
          <a:bodyPr anchor="t" rtlCol="false" tIns="0" lIns="0" bIns="0" rIns="0">
            <a:spAutoFit/>
          </a:bodyPr>
          <a:lstStyle/>
          <a:p>
            <a:pPr algn="l" marL="0" indent="0" lvl="0">
              <a:lnSpc>
                <a:spcPts val="5488"/>
              </a:lnSpc>
            </a:pPr>
            <a:r>
              <a:rPr lang="en-US" b="true" sz="5488">
                <a:solidFill>
                  <a:srgbClr val="191919"/>
                </a:solidFill>
                <a:latin typeface="Public Sans Heavy"/>
                <a:ea typeface="Public Sans Heavy"/>
                <a:cs typeface="Public Sans Heavy"/>
                <a:sym typeface="Public Sans Heavy"/>
              </a:rPr>
              <a:t>1.7.</a:t>
            </a:r>
            <a:r>
              <a:rPr lang="en-US" b="true" sz="5488">
                <a:solidFill>
                  <a:srgbClr val="191919"/>
                </a:solidFill>
                <a:latin typeface="Public Sans Heavy"/>
                <a:ea typeface="Public Sans Heavy"/>
                <a:cs typeface="Public Sans Heavy"/>
                <a:sym typeface="Public Sans Heavy"/>
              </a:rPr>
              <a:t>       Ma trận SWOT của dự án SynWavEco</a:t>
            </a:r>
          </a:p>
          <a:p>
            <a:pPr algn="l" marL="0" indent="0" lvl="0">
              <a:lnSpc>
                <a:spcPts val="5488"/>
              </a:lnSpc>
            </a:pPr>
          </a:p>
          <a:p>
            <a:pPr algn="l" marL="0" indent="0" lvl="0">
              <a:lnSpc>
                <a:spcPts val="5488"/>
              </a:lnSpc>
            </a:pPr>
          </a:p>
        </p:txBody>
      </p:sp>
      <p:sp>
        <p:nvSpPr>
          <p:cNvPr name="TextBox 6" id="6"/>
          <p:cNvSpPr txBox="true"/>
          <p:nvPr/>
        </p:nvSpPr>
        <p:spPr>
          <a:xfrm rot="0">
            <a:off x="11638772" y="9417156"/>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10632374" y="1996930"/>
            <a:ext cx="7240204" cy="5724525"/>
          </a:xfrm>
          <a:prstGeom prst="rect">
            <a:avLst/>
          </a:prstGeom>
        </p:spPr>
        <p:txBody>
          <a:bodyPr anchor="t" rtlCol="false" tIns="0" lIns="0" bIns="0" rIns="0">
            <a:spAutoFit/>
          </a:bodyPr>
          <a:lstStyle/>
          <a:p>
            <a:pPr algn="l">
              <a:lnSpc>
                <a:spcPts val="3033"/>
              </a:lnSpc>
              <a:spcBef>
                <a:spcPct val="0"/>
              </a:spcBef>
            </a:pPr>
            <a:r>
              <a:rPr lang="en-US" b="true" sz="2527">
                <a:solidFill>
                  <a:srgbClr val="000000"/>
                </a:solidFill>
                <a:latin typeface="Public Sans Bold"/>
                <a:ea typeface="Public Sans Bold"/>
                <a:cs typeface="Public Sans Bold"/>
                <a:sym typeface="Public Sans Bold"/>
              </a:rPr>
              <a:t>SWOT</a:t>
            </a:r>
            <a:r>
              <a:rPr lang="en-US" b="true" sz="2527">
                <a:solidFill>
                  <a:srgbClr val="000000"/>
                </a:solidFill>
                <a:latin typeface="Public Sans Bold"/>
                <a:ea typeface="Public Sans Bold"/>
                <a:cs typeface="Public Sans Bold"/>
                <a:sym typeface="Public Sans Bold"/>
              </a:rPr>
              <a:t> SynWavEco – Ngoại lực (O-T)</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Cơ</a:t>
            </a:r>
            <a:r>
              <a:rPr lang="en-US" sz="2527">
                <a:solidFill>
                  <a:srgbClr val="000000"/>
                </a:solidFill>
                <a:latin typeface="Public Sans"/>
                <a:ea typeface="Public Sans"/>
                <a:cs typeface="Public Sans"/>
                <a:sym typeface="Public Sans"/>
              </a:rPr>
              <a:t> hội (Opportunities):</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Làn sóng</a:t>
            </a:r>
            <a:r>
              <a:rPr lang="en-US" sz="2527">
                <a:solidFill>
                  <a:srgbClr val="000000"/>
                </a:solidFill>
                <a:latin typeface="Public Sans"/>
                <a:ea typeface="Public Sans"/>
                <a:cs typeface="Public Sans"/>
                <a:sym typeface="Public Sans"/>
              </a:rPr>
              <a:t> chuyển đổi số quốc gia mạnh mẽ.</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Thị trường ngách nông ngh</a:t>
            </a:r>
            <a:r>
              <a:rPr lang="en-US" sz="2527">
                <a:solidFill>
                  <a:srgbClr val="000000"/>
                </a:solidFill>
                <a:latin typeface="Public Sans"/>
                <a:ea typeface="Public Sans"/>
                <a:cs typeface="Public Sans"/>
                <a:sym typeface="Public Sans"/>
              </a:rPr>
              <a:t>iệ</a:t>
            </a:r>
            <a:r>
              <a:rPr lang="en-US" sz="2527">
                <a:solidFill>
                  <a:srgbClr val="000000"/>
                </a:solidFill>
                <a:latin typeface="Public Sans"/>
                <a:ea typeface="Public Sans"/>
                <a:cs typeface="Public Sans"/>
                <a:sym typeface="Public Sans"/>
              </a:rPr>
              <a:t>p thông minh tại ĐBSCL còn trống.</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Hạ tầng Logistics và thanh toán số tại Việt Nam đã hoàn thiện.</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Thách</a:t>
            </a:r>
            <a:r>
              <a:rPr lang="en-US" sz="2527">
                <a:solidFill>
                  <a:srgbClr val="000000"/>
                </a:solidFill>
                <a:latin typeface="Public Sans"/>
                <a:ea typeface="Public Sans"/>
                <a:cs typeface="Public Sans"/>
                <a:sym typeface="Public Sans"/>
              </a:rPr>
              <a:t> thức (Threats):</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Cạn</a:t>
            </a:r>
            <a:r>
              <a:rPr lang="en-US" sz="2527">
                <a:solidFill>
                  <a:srgbClr val="000000"/>
                </a:solidFill>
                <a:latin typeface="Public Sans"/>
                <a:ea typeface="Public Sans"/>
                <a:cs typeface="Public Sans"/>
                <a:sym typeface="Public Sans"/>
              </a:rPr>
              <a:t>h tranh khốc liệt về giá trên các sàn Shopee, Lazada.</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Rào cản t</a:t>
            </a:r>
            <a:r>
              <a:rPr lang="en-US" sz="2527">
                <a:solidFill>
                  <a:srgbClr val="000000"/>
                </a:solidFill>
                <a:latin typeface="Public Sans"/>
                <a:ea typeface="Public Sans"/>
                <a:cs typeface="Public Sans"/>
                <a:sym typeface="Public Sans"/>
              </a:rPr>
              <a:t>âm lý về bảo mật t</a:t>
            </a:r>
            <a:r>
              <a:rPr lang="en-US" sz="2527">
                <a:solidFill>
                  <a:srgbClr val="000000"/>
                </a:solidFill>
                <a:latin typeface="Public Sans"/>
                <a:ea typeface="Public Sans"/>
                <a:cs typeface="Public Sans"/>
                <a:sym typeface="Public Sans"/>
              </a:rPr>
              <a:t>hông tin thiết bị kết nối.</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Tốc độ t</a:t>
            </a:r>
            <a:r>
              <a:rPr lang="en-US" sz="2527">
                <a:solidFill>
                  <a:srgbClr val="000000"/>
                </a:solidFill>
                <a:latin typeface="Public Sans"/>
                <a:ea typeface="Public Sans"/>
                <a:cs typeface="Public Sans"/>
                <a:sym typeface="Public Sans"/>
              </a:rPr>
              <a:t>hay đổi công nghệ nhanh.</a:t>
            </a:r>
          </a:p>
          <a:p>
            <a:pPr algn="l">
              <a:lnSpc>
                <a:spcPts val="3033"/>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0216952" y="-135361"/>
            <a:ext cx="8071048"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582836"/>
            <a:ext cx="10216952" cy="6562239"/>
          </a:xfrm>
          <a:custGeom>
            <a:avLst/>
            <a:gdLst/>
            <a:ahLst/>
            <a:cxnLst/>
            <a:rect r="r" b="b" t="t" l="l"/>
            <a:pathLst>
              <a:path h="6562239" w="10216952">
                <a:moveTo>
                  <a:pt x="0" y="0"/>
                </a:moveTo>
                <a:lnTo>
                  <a:pt x="10216952" y="0"/>
                </a:lnTo>
                <a:lnTo>
                  <a:pt x="10216952" y="6562239"/>
                </a:lnTo>
                <a:lnTo>
                  <a:pt x="0" y="6562239"/>
                </a:lnTo>
                <a:lnTo>
                  <a:pt x="0" y="0"/>
                </a:lnTo>
                <a:close/>
              </a:path>
            </a:pathLst>
          </a:custGeom>
          <a:blipFill>
            <a:blip r:embed="rId4"/>
            <a:stretch>
              <a:fillRect l="0" t="0" r="0" b="0"/>
            </a:stretch>
          </a:blipFill>
        </p:spPr>
      </p:sp>
      <p:sp>
        <p:nvSpPr>
          <p:cNvPr name="TextBox 5" id="5"/>
          <p:cNvSpPr txBox="true"/>
          <p:nvPr/>
        </p:nvSpPr>
        <p:spPr>
          <a:xfrm rot="0">
            <a:off x="10552780" y="104775"/>
            <a:ext cx="7735220" cy="2813138"/>
          </a:xfrm>
          <a:prstGeom prst="rect">
            <a:avLst/>
          </a:prstGeom>
        </p:spPr>
        <p:txBody>
          <a:bodyPr anchor="t" rtlCol="false" tIns="0" lIns="0" bIns="0" rIns="0">
            <a:spAutoFit/>
          </a:bodyPr>
          <a:lstStyle/>
          <a:p>
            <a:pPr algn="l" marL="0" indent="0" lvl="0">
              <a:lnSpc>
                <a:spcPts val="5488"/>
              </a:lnSpc>
            </a:pPr>
            <a:r>
              <a:rPr lang="en-US" b="true" sz="5488">
                <a:solidFill>
                  <a:srgbClr val="191919"/>
                </a:solidFill>
                <a:latin typeface="Public Sans Heavy"/>
                <a:ea typeface="Public Sans Heavy"/>
                <a:cs typeface="Public Sans Heavy"/>
                <a:sym typeface="Public Sans Heavy"/>
              </a:rPr>
              <a:t>1.7.</a:t>
            </a:r>
            <a:r>
              <a:rPr lang="en-US" b="true" sz="5488">
                <a:solidFill>
                  <a:srgbClr val="191919"/>
                </a:solidFill>
                <a:latin typeface="Public Sans Heavy"/>
                <a:ea typeface="Public Sans Heavy"/>
                <a:cs typeface="Public Sans Heavy"/>
                <a:sym typeface="Public Sans Heavy"/>
              </a:rPr>
              <a:t>       Ma trận SWOT của dự án SynWavEco</a:t>
            </a:r>
          </a:p>
          <a:p>
            <a:pPr algn="l" marL="0" indent="0" lvl="0">
              <a:lnSpc>
                <a:spcPts val="5488"/>
              </a:lnSpc>
            </a:pPr>
          </a:p>
          <a:p>
            <a:pPr algn="l" marL="0" indent="0" lvl="0">
              <a:lnSpc>
                <a:spcPts val="5488"/>
              </a:lnSpc>
            </a:pPr>
          </a:p>
        </p:txBody>
      </p:sp>
      <p:sp>
        <p:nvSpPr>
          <p:cNvPr name="TextBox 6" id="6"/>
          <p:cNvSpPr txBox="true"/>
          <p:nvPr/>
        </p:nvSpPr>
        <p:spPr>
          <a:xfrm rot="0">
            <a:off x="11638772" y="9417156"/>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10632374" y="1996930"/>
            <a:ext cx="7240204" cy="4581525"/>
          </a:xfrm>
          <a:prstGeom prst="rect">
            <a:avLst/>
          </a:prstGeom>
        </p:spPr>
        <p:txBody>
          <a:bodyPr anchor="t" rtlCol="false" tIns="0" lIns="0" bIns="0" rIns="0">
            <a:spAutoFit/>
          </a:bodyPr>
          <a:lstStyle/>
          <a:p>
            <a:pPr algn="l">
              <a:lnSpc>
                <a:spcPts val="3033"/>
              </a:lnSpc>
              <a:spcBef>
                <a:spcPct val="0"/>
              </a:spcBef>
            </a:pPr>
            <a:r>
              <a:rPr lang="en-US" b="true" sz="2527">
                <a:solidFill>
                  <a:srgbClr val="000000"/>
                </a:solidFill>
                <a:latin typeface="Public Sans Bold"/>
                <a:ea typeface="Public Sans Bold"/>
                <a:cs typeface="Public Sans Bold"/>
                <a:sym typeface="Public Sans Bold"/>
              </a:rPr>
              <a:t>Chiế</a:t>
            </a:r>
            <a:r>
              <a:rPr lang="en-US" b="true" sz="2527">
                <a:solidFill>
                  <a:srgbClr val="000000"/>
                </a:solidFill>
                <a:latin typeface="Public Sans Bold"/>
                <a:ea typeface="Public Sans Bold"/>
                <a:cs typeface="Public Sans Bold"/>
                <a:sym typeface="Public Sans Bold"/>
              </a:rPr>
              <a:t>n lược TOWS – Nhóm chiến lược SO &amp; WO</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C</a:t>
            </a:r>
            <a:r>
              <a:rPr lang="en-US" sz="2527">
                <a:solidFill>
                  <a:srgbClr val="000000"/>
                </a:solidFill>
                <a:latin typeface="Public Sans"/>
                <a:ea typeface="Public Sans"/>
                <a:cs typeface="Public Sans"/>
                <a:sym typeface="Public Sans"/>
              </a:rPr>
              <a:t>hiến lược SO (Điểm mạnh - Cơ hội):</a:t>
            </a:r>
            <a:r>
              <a:rPr lang="en-US" sz="2527">
                <a:solidFill>
                  <a:srgbClr val="000000"/>
                </a:solidFill>
                <a:latin typeface="Public Sans"/>
                <a:ea typeface="Public Sans"/>
                <a:cs typeface="Public Sans"/>
                <a:sym typeface="Public Sans"/>
              </a:rPr>
              <a:t> * Dùng</a:t>
            </a:r>
            <a:r>
              <a:rPr lang="en-US" sz="2527">
                <a:solidFill>
                  <a:srgbClr val="000000"/>
                </a:solidFill>
                <a:latin typeface="Public Sans"/>
                <a:ea typeface="Public Sans"/>
                <a:cs typeface="Public Sans"/>
                <a:sym typeface="Public Sans"/>
              </a:rPr>
              <a:t> khả năng code Laravel xây dựng giải pháp chuyên biệt cho nông ngh</a:t>
            </a:r>
            <a:r>
              <a:rPr lang="en-US" sz="2527">
                <a:solidFill>
                  <a:srgbClr val="000000"/>
                </a:solidFill>
                <a:latin typeface="Public Sans"/>
                <a:ea typeface="Public Sans"/>
                <a:cs typeface="Public Sans"/>
                <a:sym typeface="Public Sans"/>
              </a:rPr>
              <a:t>iệ</a:t>
            </a:r>
            <a:r>
              <a:rPr lang="en-US" sz="2527">
                <a:solidFill>
                  <a:srgbClr val="000000"/>
                </a:solidFill>
                <a:latin typeface="Public Sans"/>
                <a:ea typeface="Public Sans"/>
                <a:cs typeface="Public Sans"/>
                <a:sym typeface="Public Sans"/>
              </a:rPr>
              <a:t>p &amp; đô thị.</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Đị</a:t>
            </a:r>
            <a:r>
              <a:rPr lang="en-US" sz="2527">
                <a:solidFill>
                  <a:srgbClr val="000000"/>
                </a:solidFill>
                <a:latin typeface="Public Sans"/>
                <a:ea typeface="Public Sans"/>
                <a:cs typeface="Public Sans"/>
                <a:sym typeface="Public Sans"/>
              </a:rPr>
              <a:t>nh vị hệ sinh thái "Made in Vietnam" đồng bộ.</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Chiến lượ</a:t>
            </a:r>
            <a:r>
              <a:rPr lang="en-US" sz="2527">
                <a:solidFill>
                  <a:srgbClr val="000000"/>
                </a:solidFill>
                <a:latin typeface="Public Sans"/>
                <a:ea typeface="Public Sans"/>
                <a:cs typeface="Public Sans"/>
                <a:sym typeface="Public Sans"/>
              </a:rPr>
              <a:t>c</a:t>
            </a:r>
            <a:r>
              <a:rPr lang="en-US" sz="2527">
                <a:solidFill>
                  <a:srgbClr val="000000"/>
                </a:solidFill>
                <a:latin typeface="Public Sans"/>
                <a:ea typeface="Public Sans"/>
                <a:cs typeface="Public Sans"/>
                <a:sym typeface="Public Sans"/>
              </a:rPr>
              <a:t> WO (Điểm yếu - Cơ hội):</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Tận</a:t>
            </a:r>
            <a:r>
              <a:rPr lang="en-US" sz="2527">
                <a:solidFill>
                  <a:srgbClr val="000000"/>
                </a:solidFill>
                <a:latin typeface="Public Sans"/>
                <a:ea typeface="Public Sans"/>
                <a:cs typeface="Public Sans"/>
                <a:sym typeface="Public Sans"/>
              </a:rPr>
              <a:t> dụng hạ tầng của Shopee, TikTok Shop để giả</a:t>
            </a:r>
            <a:r>
              <a:rPr lang="en-US" sz="2527">
                <a:solidFill>
                  <a:srgbClr val="000000"/>
                </a:solidFill>
                <a:latin typeface="Public Sans"/>
                <a:ea typeface="Public Sans"/>
                <a:cs typeface="Public Sans"/>
                <a:sym typeface="Public Sans"/>
              </a:rPr>
              <a:t>m tải vận hàn</a:t>
            </a:r>
            <a:r>
              <a:rPr lang="en-US" sz="2527">
                <a:solidFill>
                  <a:srgbClr val="000000"/>
                </a:solidFill>
                <a:latin typeface="Public Sans"/>
                <a:ea typeface="Public Sans"/>
                <a:cs typeface="Public Sans"/>
                <a:sym typeface="Public Sans"/>
              </a:rPr>
              <a:t>h.</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Dùng nội dung video giáo dục thị trường</a:t>
            </a:r>
            <a:r>
              <a:rPr lang="en-US" sz="2527">
                <a:solidFill>
                  <a:srgbClr val="000000"/>
                </a:solidFill>
                <a:latin typeface="Public Sans"/>
                <a:ea typeface="Public Sans"/>
                <a:cs typeface="Public Sans"/>
                <a:sym typeface="Public Sans"/>
              </a:rPr>
              <a:t> để xâ</a:t>
            </a:r>
            <a:r>
              <a:rPr lang="en-US" sz="2527">
                <a:solidFill>
                  <a:srgbClr val="000000"/>
                </a:solidFill>
                <a:latin typeface="Public Sans"/>
                <a:ea typeface="Public Sans"/>
                <a:cs typeface="Public Sans"/>
                <a:sym typeface="Public Sans"/>
              </a:rPr>
              <a:t>y dựng uy tín thương hiệu.</a:t>
            </a:r>
          </a:p>
          <a:p>
            <a:pPr algn="l">
              <a:lnSpc>
                <a:spcPts val="3033"/>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0216952" y="-135361"/>
            <a:ext cx="8071048"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582836"/>
            <a:ext cx="10216952" cy="6562239"/>
          </a:xfrm>
          <a:custGeom>
            <a:avLst/>
            <a:gdLst/>
            <a:ahLst/>
            <a:cxnLst/>
            <a:rect r="r" b="b" t="t" l="l"/>
            <a:pathLst>
              <a:path h="6562239" w="10216952">
                <a:moveTo>
                  <a:pt x="0" y="0"/>
                </a:moveTo>
                <a:lnTo>
                  <a:pt x="10216952" y="0"/>
                </a:lnTo>
                <a:lnTo>
                  <a:pt x="10216952" y="6562239"/>
                </a:lnTo>
                <a:lnTo>
                  <a:pt x="0" y="6562239"/>
                </a:lnTo>
                <a:lnTo>
                  <a:pt x="0" y="0"/>
                </a:lnTo>
                <a:close/>
              </a:path>
            </a:pathLst>
          </a:custGeom>
          <a:blipFill>
            <a:blip r:embed="rId4"/>
            <a:stretch>
              <a:fillRect l="0" t="0" r="0" b="0"/>
            </a:stretch>
          </a:blipFill>
        </p:spPr>
      </p:sp>
      <p:sp>
        <p:nvSpPr>
          <p:cNvPr name="TextBox 5" id="5"/>
          <p:cNvSpPr txBox="true"/>
          <p:nvPr/>
        </p:nvSpPr>
        <p:spPr>
          <a:xfrm rot="0">
            <a:off x="10552780" y="104775"/>
            <a:ext cx="7735220" cy="2813138"/>
          </a:xfrm>
          <a:prstGeom prst="rect">
            <a:avLst/>
          </a:prstGeom>
        </p:spPr>
        <p:txBody>
          <a:bodyPr anchor="t" rtlCol="false" tIns="0" lIns="0" bIns="0" rIns="0">
            <a:spAutoFit/>
          </a:bodyPr>
          <a:lstStyle/>
          <a:p>
            <a:pPr algn="l" marL="0" indent="0" lvl="0">
              <a:lnSpc>
                <a:spcPts val="5488"/>
              </a:lnSpc>
            </a:pPr>
            <a:r>
              <a:rPr lang="en-US" b="true" sz="5488">
                <a:solidFill>
                  <a:srgbClr val="191919"/>
                </a:solidFill>
                <a:latin typeface="Public Sans Heavy"/>
                <a:ea typeface="Public Sans Heavy"/>
                <a:cs typeface="Public Sans Heavy"/>
                <a:sym typeface="Public Sans Heavy"/>
              </a:rPr>
              <a:t>1.7.</a:t>
            </a:r>
            <a:r>
              <a:rPr lang="en-US" b="true" sz="5488">
                <a:solidFill>
                  <a:srgbClr val="191919"/>
                </a:solidFill>
                <a:latin typeface="Public Sans Heavy"/>
                <a:ea typeface="Public Sans Heavy"/>
                <a:cs typeface="Public Sans Heavy"/>
                <a:sym typeface="Public Sans Heavy"/>
              </a:rPr>
              <a:t>       Ma trận SWOT của dự án SynWavEco</a:t>
            </a:r>
          </a:p>
          <a:p>
            <a:pPr algn="l" marL="0" indent="0" lvl="0">
              <a:lnSpc>
                <a:spcPts val="5488"/>
              </a:lnSpc>
            </a:pPr>
          </a:p>
          <a:p>
            <a:pPr algn="l" marL="0" indent="0" lvl="0">
              <a:lnSpc>
                <a:spcPts val="5488"/>
              </a:lnSpc>
            </a:pPr>
          </a:p>
        </p:txBody>
      </p:sp>
      <p:sp>
        <p:nvSpPr>
          <p:cNvPr name="TextBox 6" id="6"/>
          <p:cNvSpPr txBox="true"/>
          <p:nvPr/>
        </p:nvSpPr>
        <p:spPr>
          <a:xfrm rot="0">
            <a:off x="11638772" y="9417156"/>
            <a:ext cx="2855500" cy="523875"/>
          </a:xfrm>
          <a:prstGeom prst="rect">
            <a:avLst/>
          </a:prstGeom>
        </p:spPr>
        <p:txBody>
          <a:bodyPr anchor="t" rtlCol="false" tIns="0" lIns="0" bIns="0" rIns="0">
            <a:spAutoFit/>
          </a:bodyPr>
          <a:lstStyle/>
          <a:p>
            <a:pPr algn="ctr">
              <a:lnSpc>
                <a:spcPts val="4079"/>
              </a:lnSpc>
              <a:spcBef>
                <a:spcPct val="0"/>
              </a:spcBef>
            </a:pPr>
            <a:r>
              <a:rPr lang="en-US" b="true" sz="3399">
                <a:solidFill>
                  <a:srgbClr val="FFFFFF"/>
                </a:solidFill>
                <a:latin typeface="Public Sans Bold"/>
                <a:ea typeface="Public Sans Bold"/>
                <a:cs typeface="Public Sans Bold"/>
                <a:sym typeface="Public Sans Bold"/>
              </a:rPr>
              <a:t>SYNWAVECO </a:t>
            </a:r>
          </a:p>
        </p:txBody>
      </p:sp>
      <p:sp>
        <p:nvSpPr>
          <p:cNvPr name="TextBox 7" id="7"/>
          <p:cNvSpPr txBox="true"/>
          <p:nvPr/>
        </p:nvSpPr>
        <p:spPr>
          <a:xfrm rot="0">
            <a:off x="10632374" y="1996930"/>
            <a:ext cx="7240204" cy="4581525"/>
          </a:xfrm>
          <a:prstGeom prst="rect">
            <a:avLst/>
          </a:prstGeom>
        </p:spPr>
        <p:txBody>
          <a:bodyPr anchor="t" rtlCol="false" tIns="0" lIns="0" bIns="0" rIns="0">
            <a:spAutoFit/>
          </a:bodyPr>
          <a:lstStyle/>
          <a:p>
            <a:pPr algn="l">
              <a:lnSpc>
                <a:spcPts val="3033"/>
              </a:lnSpc>
              <a:spcBef>
                <a:spcPct val="0"/>
              </a:spcBef>
            </a:pPr>
            <a:r>
              <a:rPr lang="en-US" b="true" sz="2527">
                <a:solidFill>
                  <a:srgbClr val="000000"/>
                </a:solidFill>
                <a:latin typeface="Public Sans Bold"/>
                <a:ea typeface="Public Sans Bold"/>
                <a:cs typeface="Public Sans Bold"/>
                <a:sym typeface="Public Sans Bold"/>
              </a:rPr>
              <a:t>Chiế</a:t>
            </a:r>
            <a:r>
              <a:rPr lang="en-US" b="true" sz="2527">
                <a:solidFill>
                  <a:srgbClr val="000000"/>
                </a:solidFill>
                <a:latin typeface="Public Sans Bold"/>
                <a:ea typeface="Public Sans Bold"/>
                <a:cs typeface="Public Sans Bold"/>
                <a:sym typeface="Public Sans Bold"/>
              </a:rPr>
              <a:t>n lược TOWS – Nhóm chiến lược ST &amp; WT</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C</a:t>
            </a:r>
            <a:r>
              <a:rPr lang="en-US" sz="2527">
                <a:solidFill>
                  <a:srgbClr val="000000"/>
                </a:solidFill>
                <a:latin typeface="Public Sans"/>
                <a:ea typeface="Public Sans"/>
                <a:cs typeface="Public Sans"/>
                <a:sym typeface="Public Sans"/>
              </a:rPr>
              <a:t>hiến lược ST (Điểm mạnh - Thách thức):</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Dùng</a:t>
            </a:r>
            <a:r>
              <a:rPr lang="en-US" sz="2527">
                <a:solidFill>
                  <a:srgbClr val="000000"/>
                </a:solidFill>
                <a:latin typeface="Public Sans"/>
                <a:ea typeface="Public Sans"/>
                <a:cs typeface="Public Sans"/>
                <a:sym typeface="Public Sans"/>
              </a:rPr>
              <a:t> tính bảo mật của Laravel để khác biệt hóa so với hàng g</a:t>
            </a:r>
            <a:r>
              <a:rPr lang="en-US" sz="2527">
                <a:solidFill>
                  <a:srgbClr val="000000"/>
                </a:solidFill>
                <a:latin typeface="Public Sans"/>
                <a:ea typeface="Public Sans"/>
                <a:cs typeface="Public Sans"/>
                <a:sym typeface="Public Sans"/>
              </a:rPr>
              <a:t>iá</a:t>
            </a:r>
            <a:r>
              <a:rPr lang="en-US" sz="2527">
                <a:solidFill>
                  <a:srgbClr val="000000"/>
                </a:solidFill>
                <a:latin typeface="Public Sans"/>
                <a:ea typeface="Public Sans"/>
                <a:cs typeface="Public Sans"/>
                <a:sym typeface="Public Sans"/>
              </a:rPr>
              <a:t> rẻ.</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Cu</a:t>
            </a:r>
            <a:r>
              <a:rPr lang="en-US" sz="2527">
                <a:solidFill>
                  <a:srgbClr val="000000"/>
                </a:solidFill>
                <a:latin typeface="Public Sans"/>
                <a:ea typeface="Public Sans"/>
                <a:cs typeface="Public Sans"/>
                <a:sym typeface="Public Sans"/>
              </a:rPr>
              <a:t>ng cấp bộ Kit giải pháp đi kèm dịch vụ hỗ trợ chuyên sâu (không thể sao chép).</a:t>
            </a:r>
          </a:p>
          <a:p>
            <a:pPr algn="l" marL="545712" indent="-272856" lvl="1">
              <a:lnSpc>
                <a:spcPts val="3033"/>
              </a:lnSpc>
              <a:spcBef>
                <a:spcPct val="0"/>
              </a:spcBef>
              <a:buFont typeface="Arial"/>
              <a:buChar char="•"/>
            </a:pPr>
            <a:r>
              <a:rPr lang="en-US" sz="2527">
                <a:solidFill>
                  <a:srgbClr val="000000"/>
                </a:solidFill>
                <a:latin typeface="Public Sans"/>
                <a:ea typeface="Public Sans"/>
                <a:cs typeface="Public Sans"/>
                <a:sym typeface="Public Sans"/>
              </a:rPr>
              <a:t>Chiến lượ</a:t>
            </a:r>
            <a:r>
              <a:rPr lang="en-US" sz="2527">
                <a:solidFill>
                  <a:srgbClr val="000000"/>
                </a:solidFill>
                <a:latin typeface="Public Sans"/>
                <a:ea typeface="Public Sans"/>
                <a:cs typeface="Public Sans"/>
                <a:sym typeface="Public Sans"/>
              </a:rPr>
              <a:t>c</a:t>
            </a:r>
            <a:r>
              <a:rPr lang="en-US" sz="2527">
                <a:solidFill>
                  <a:srgbClr val="000000"/>
                </a:solidFill>
                <a:latin typeface="Public Sans"/>
                <a:ea typeface="Public Sans"/>
                <a:cs typeface="Public Sans"/>
                <a:sym typeface="Public Sans"/>
              </a:rPr>
              <a:t> WT (Điểm yếu - Thách thức):</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Áp</a:t>
            </a:r>
            <a:r>
              <a:rPr lang="en-US" sz="2527">
                <a:solidFill>
                  <a:srgbClr val="000000"/>
                </a:solidFill>
                <a:latin typeface="Public Sans"/>
                <a:ea typeface="Public Sans"/>
                <a:cs typeface="Public Sans"/>
                <a:sym typeface="Public Sans"/>
              </a:rPr>
              <a:t> dụng mô hình MVP (Sản phẩm tối thiểu) để linh</a:t>
            </a:r>
            <a:r>
              <a:rPr lang="en-US" sz="2527">
                <a:solidFill>
                  <a:srgbClr val="000000"/>
                </a:solidFill>
                <a:latin typeface="Public Sans"/>
                <a:ea typeface="Public Sans"/>
                <a:cs typeface="Public Sans"/>
                <a:sym typeface="Public Sans"/>
              </a:rPr>
              <a:t> hoạt cập n</a:t>
            </a:r>
            <a:r>
              <a:rPr lang="en-US" sz="2527">
                <a:solidFill>
                  <a:srgbClr val="000000"/>
                </a:solidFill>
                <a:latin typeface="Public Sans"/>
                <a:ea typeface="Public Sans"/>
                <a:cs typeface="Public Sans"/>
                <a:sym typeface="Public Sans"/>
              </a:rPr>
              <a:t>hật.</a:t>
            </a:r>
          </a:p>
          <a:p>
            <a:pPr algn="l" marL="1091423" indent="-363808" lvl="2">
              <a:lnSpc>
                <a:spcPts val="3033"/>
              </a:lnSpc>
              <a:spcBef>
                <a:spcPct val="0"/>
              </a:spcBef>
              <a:buFont typeface="Arial"/>
              <a:buChar char="⚬"/>
            </a:pPr>
            <a:r>
              <a:rPr lang="en-US" sz="2527">
                <a:solidFill>
                  <a:srgbClr val="000000"/>
                </a:solidFill>
                <a:latin typeface="Public Sans"/>
                <a:ea typeface="Public Sans"/>
                <a:cs typeface="Public Sans"/>
                <a:sym typeface="Public Sans"/>
              </a:rPr>
              <a:t>Khẳ</a:t>
            </a:r>
            <a:r>
              <a:rPr lang="en-US" sz="2527">
                <a:solidFill>
                  <a:srgbClr val="000000"/>
                </a:solidFill>
                <a:latin typeface="Public Sans"/>
                <a:ea typeface="Public Sans"/>
                <a:cs typeface="Public Sans"/>
                <a:sym typeface="Public Sans"/>
              </a:rPr>
              <a:t>ng định tính chính trực</a:t>
            </a:r>
            <a:r>
              <a:rPr lang="en-US" sz="2527">
                <a:solidFill>
                  <a:srgbClr val="000000"/>
                </a:solidFill>
                <a:latin typeface="Public Sans"/>
                <a:ea typeface="Public Sans"/>
                <a:cs typeface="Public Sans"/>
                <a:sym typeface="Public Sans"/>
              </a:rPr>
              <a:t> qua kho</a:t>
            </a:r>
            <a:r>
              <a:rPr lang="en-US" sz="2527">
                <a:solidFill>
                  <a:srgbClr val="000000"/>
                </a:solidFill>
                <a:latin typeface="Public Sans"/>
                <a:ea typeface="Public Sans"/>
                <a:cs typeface="Public Sans"/>
                <a:sym typeface="Public Sans"/>
              </a:rPr>
              <a:t> tài liệu kỹ thuật tại Knowledge Hub.</a:t>
            </a:r>
          </a:p>
          <a:p>
            <a:pPr algn="l">
              <a:lnSpc>
                <a:spcPts val="3033"/>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888" r="0" b="0"/>
            </a:stretch>
          </a:blipFill>
        </p:spPr>
      </p:sp>
      <p:grpSp>
        <p:nvGrpSpPr>
          <p:cNvPr name="Group 3" id="3"/>
          <p:cNvGrpSpPr/>
          <p:nvPr/>
        </p:nvGrpSpPr>
        <p:grpSpPr>
          <a:xfrm rot="0">
            <a:off x="-1497230" y="1409077"/>
            <a:ext cx="14093462" cy="10287000"/>
            <a:chOff x="0" y="0"/>
            <a:chExt cx="3373780" cy="2462566"/>
          </a:xfrm>
        </p:grpSpPr>
        <p:sp>
          <p:nvSpPr>
            <p:cNvPr name="Freeform 4" id="4"/>
            <p:cNvSpPr/>
            <p:nvPr/>
          </p:nvSpPr>
          <p:spPr>
            <a:xfrm flipH="false" flipV="false" rot="0">
              <a:off x="0" y="0"/>
              <a:ext cx="3373780" cy="2462566"/>
            </a:xfrm>
            <a:custGeom>
              <a:avLst/>
              <a:gdLst/>
              <a:ahLst/>
              <a:cxnLst/>
              <a:rect r="r" b="b" t="t" l="l"/>
              <a:pathLst>
                <a:path h="2462566" w="3373780">
                  <a:moveTo>
                    <a:pt x="3249320" y="2462566"/>
                  </a:moveTo>
                  <a:lnTo>
                    <a:pt x="124460" y="2462566"/>
                  </a:lnTo>
                  <a:cubicBezTo>
                    <a:pt x="55880" y="2462566"/>
                    <a:pt x="0" y="2406686"/>
                    <a:pt x="0" y="2338106"/>
                  </a:cubicBezTo>
                  <a:lnTo>
                    <a:pt x="0" y="124460"/>
                  </a:lnTo>
                  <a:cubicBezTo>
                    <a:pt x="0" y="55880"/>
                    <a:pt x="55880" y="0"/>
                    <a:pt x="124460" y="0"/>
                  </a:cubicBezTo>
                  <a:lnTo>
                    <a:pt x="3249320" y="0"/>
                  </a:lnTo>
                  <a:cubicBezTo>
                    <a:pt x="3317900" y="0"/>
                    <a:pt x="3373780" y="55880"/>
                    <a:pt x="3373780" y="124460"/>
                  </a:cubicBezTo>
                  <a:lnTo>
                    <a:pt x="3373780" y="2338106"/>
                  </a:lnTo>
                  <a:cubicBezTo>
                    <a:pt x="3373780" y="2406686"/>
                    <a:pt x="3317900" y="2462566"/>
                    <a:pt x="3249320" y="2462566"/>
                  </a:cubicBezTo>
                  <a:close/>
                </a:path>
              </a:pathLst>
            </a:custGeom>
            <a:solidFill>
              <a:srgbClr val="FEE600"/>
            </a:solidFill>
          </p:spPr>
        </p:sp>
      </p:grpSp>
      <p:sp>
        <p:nvSpPr>
          <p:cNvPr name="TextBox 5" id="5"/>
          <p:cNvSpPr txBox="true"/>
          <p:nvPr/>
        </p:nvSpPr>
        <p:spPr>
          <a:xfrm rot="0">
            <a:off x="488576" y="1943193"/>
            <a:ext cx="10121850" cy="2273857"/>
          </a:xfrm>
          <a:prstGeom prst="rect">
            <a:avLst/>
          </a:prstGeom>
        </p:spPr>
        <p:txBody>
          <a:bodyPr anchor="t" rtlCol="false" tIns="0" lIns="0" bIns="0" rIns="0">
            <a:spAutoFit/>
          </a:bodyPr>
          <a:lstStyle/>
          <a:p>
            <a:pPr algn="l" marL="0" indent="0" lvl="0">
              <a:lnSpc>
                <a:spcPts val="5900"/>
              </a:lnSpc>
            </a:pPr>
            <a:r>
              <a:rPr lang="en-US" b="true" sz="5900">
                <a:solidFill>
                  <a:srgbClr val="191919"/>
                </a:solidFill>
                <a:latin typeface="Public Sans Heavy"/>
                <a:ea typeface="Public Sans Heavy"/>
                <a:cs typeface="Public Sans Heavy"/>
                <a:sym typeface="Public Sans Heavy"/>
              </a:rPr>
              <a:t> II.PHÁ</a:t>
            </a:r>
            <a:r>
              <a:rPr lang="en-US" b="true" sz="5900">
                <a:solidFill>
                  <a:srgbClr val="191919"/>
                </a:solidFill>
                <a:latin typeface="Public Sans Heavy"/>
                <a:ea typeface="Public Sans Heavy"/>
                <a:cs typeface="Public Sans Heavy"/>
                <a:sym typeface="Public Sans Heavy"/>
              </a:rPr>
              <a:t>T TRIỂN THƯƠNG HIỆU VÀ CHIẾN LƯỢC NỘI DUNG</a:t>
            </a:r>
          </a:p>
        </p:txBody>
      </p:sp>
      <p:sp>
        <p:nvSpPr>
          <p:cNvPr name="Freeform 6" id="6"/>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765794" y="9519698"/>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191919"/>
                </a:solidFill>
                <a:latin typeface="Public Sans Bold"/>
                <a:ea typeface="Public Sans Bold"/>
                <a:cs typeface="Public Sans Bold"/>
                <a:sym typeface="Public Sans Bold"/>
              </a:rPr>
              <a:t>SYNWAVECO </a:t>
            </a:r>
          </a:p>
        </p:txBody>
      </p:sp>
      <p:sp>
        <p:nvSpPr>
          <p:cNvPr name="TextBox 8" id="8"/>
          <p:cNvSpPr txBox="true"/>
          <p:nvPr/>
        </p:nvSpPr>
        <p:spPr>
          <a:xfrm rot="0">
            <a:off x="201763" y="5108051"/>
            <a:ext cx="11712760" cy="2321673"/>
          </a:xfrm>
          <a:prstGeom prst="rect">
            <a:avLst/>
          </a:prstGeom>
        </p:spPr>
        <p:txBody>
          <a:bodyPr anchor="t" rtlCol="false" tIns="0" lIns="0" bIns="0" rIns="0">
            <a:spAutoFit/>
          </a:bodyPr>
          <a:lstStyle/>
          <a:p>
            <a:pPr algn="l">
              <a:lnSpc>
                <a:spcPts val="3004"/>
              </a:lnSpc>
              <a:spcBef>
                <a:spcPct val="0"/>
              </a:spcBef>
            </a:pPr>
            <a:r>
              <a:rPr lang="en-US" sz="3004">
                <a:solidFill>
                  <a:srgbClr val="191919"/>
                </a:solidFill>
                <a:latin typeface="Public Sans"/>
                <a:ea typeface="Public Sans"/>
                <a:cs typeface="Public Sans"/>
                <a:sym typeface="Public Sans"/>
              </a:rPr>
              <a:t>Nội</a:t>
            </a:r>
            <a:r>
              <a:rPr lang="en-US" sz="3004">
                <a:solidFill>
                  <a:srgbClr val="191919"/>
                </a:solidFill>
                <a:latin typeface="Public Sans"/>
                <a:ea typeface="Public Sans"/>
                <a:cs typeface="Public Sans"/>
                <a:sym typeface="Public Sans"/>
              </a:rPr>
              <a:t> dung trọng tâm: Xây dựng bộ nhận diện th</a:t>
            </a:r>
            <a:r>
              <a:rPr lang="en-US" sz="3004">
                <a:solidFill>
                  <a:srgbClr val="191919"/>
                </a:solidFill>
                <a:latin typeface="Public Sans"/>
                <a:ea typeface="Public Sans"/>
                <a:cs typeface="Public Sans"/>
                <a:sym typeface="Public Sans"/>
              </a:rPr>
              <a:t>ương hiệu độc bản.</a:t>
            </a:r>
          </a:p>
          <a:p>
            <a:pPr algn="l">
              <a:lnSpc>
                <a:spcPts val="3004"/>
              </a:lnSpc>
              <a:spcBef>
                <a:spcPct val="0"/>
              </a:spcBef>
            </a:pPr>
          </a:p>
          <a:p>
            <a:pPr algn="l" marL="648593" indent="-324297" lvl="1">
              <a:lnSpc>
                <a:spcPts val="3004"/>
              </a:lnSpc>
              <a:spcBef>
                <a:spcPct val="0"/>
              </a:spcBef>
              <a:buFont typeface="Arial"/>
              <a:buChar char="•"/>
            </a:pPr>
            <a:r>
              <a:rPr lang="en-US" sz="3004">
                <a:solidFill>
                  <a:srgbClr val="191919"/>
                </a:solidFill>
                <a:latin typeface="Public Sans"/>
                <a:ea typeface="Public Sans"/>
                <a:cs typeface="Public Sans"/>
                <a:sym typeface="Public Sans"/>
              </a:rPr>
              <a:t>Xác lập tầm nhìn và sứ mệnh chiến lược.</a:t>
            </a:r>
          </a:p>
          <a:p>
            <a:pPr algn="l">
              <a:lnSpc>
                <a:spcPts val="3004"/>
              </a:lnSpc>
              <a:spcBef>
                <a:spcPct val="0"/>
              </a:spcBef>
            </a:pPr>
          </a:p>
          <a:p>
            <a:pPr algn="l" marL="648593" indent="-324297" lvl="1">
              <a:lnSpc>
                <a:spcPts val="3004"/>
              </a:lnSpc>
              <a:spcBef>
                <a:spcPct val="0"/>
              </a:spcBef>
              <a:buFont typeface="Arial"/>
              <a:buChar char="•"/>
            </a:pPr>
            <a:r>
              <a:rPr lang="en-US" sz="3004">
                <a:solidFill>
                  <a:srgbClr val="191919"/>
                </a:solidFill>
                <a:latin typeface="Public Sans"/>
                <a:ea typeface="Public Sans"/>
                <a:cs typeface="Public Sans"/>
                <a:sym typeface="Public Sans"/>
              </a:rPr>
              <a:t>Triển khai hệ thống nội dung đa nền tảng bám sát giá trị cốt lõi.</a:t>
            </a:r>
          </a:p>
          <a:p>
            <a:pPr algn="ctr">
              <a:lnSpc>
                <a:spcPts val="3004"/>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02272" y="2185861"/>
            <a:ext cx="5879003" cy="5026323"/>
          </a:xfrm>
          <a:custGeom>
            <a:avLst/>
            <a:gdLst/>
            <a:ahLst/>
            <a:cxnLst/>
            <a:rect r="r" b="b" t="t" l="l"/>
            <a:pathLst>
              <a:path h="5026323" w="5879003">
                <a:moveTo>
                  <a:pt x="0" y="0"/>
                </a:moveTo>
                <a:lnTo>
                  <a:pt x="5879003" y="0"/>
                </a:lnTo>
                <a:lnTo>
                  <a:pt x="5879003" y="5026324"/>
                </a:lnTo>
                <a:lnTo>
                  <a:pt x="0" y="5026324"/>
                </a:lnTo>
                <a:lnTo>
                  <a:pt x="0" y="0"/>
                </a:lnTo>
                <a:close/>
              </a:path>
            </a:pathLst>
          </a:custGeom>
          <a:blipFill>
            <a:blip r:embed="rId4"/>
            <a:stretch>
              <a:fillRect l="0" t="0" r="0" b="0"/>
            </a:stretch>
          </a:blipFill>
        </p:spPr>
      </p:sp>
      <p:sp>
        <p:nvSpPr>
          <p:cNvPr name="TextBox 4" id="4"/>
          <p:cNvSpPr txBox="true"/>
          <p:nvPr/>
        </p:nvSpPr>
        <p:spPr>
          <a:xfrm rot="0">
            <a:off x="221061" y="464885"/>
            <a:ext cx="10374546" cy="751774"/>
          </a:xfrm>
          <a:prstGeom prst="rect">
            <a:avLst/>
          </a:prstGeom>
        </p:spPr>
        <p:txBody>
          <a:bodyPr anchor="t" rtlCol="false" tIns="0" lIns="0" bIns="0" rIns="0">
            <a:spAutoFit/>
          </a:bodyPr>
          <a:lstStyle/>
          <a:p>
            <a:pPr algn="l">
              <a:lnSpc>
                <a:spcPts val="5600"/>
              </a:lnSpc>
            </a:pPr>
            <a:r>
              <a:rPr lang="en-US" sz="5600" b="true">
                <a:solidFill>
                  <a:srgbClr val="191919"/>
                </a:solidFill>
                <a:latin typeface="Public Sans Bold"/>
                <a:ea typeface="Public Sans Bold"/>
                <a:cs typeface="Public Sans Bold"/>
                <a:sym typeface="Public Sans Bold"/>
              </a:rPr>
              <a:t>2.1.</a:t>
            </a:r>
            <a:r>
              <a:rPr lang="en-US" sz="5600" b="true">
                <a:solidFill>
                  <a:srgbClr val="191919"/>
                </a:solidFill>
                <a:latin typeface="Public Sans Bold"/>
                <a:ea typeface="Public Sans Bold"/>
                <a:cs typeface="Public Sans Bold"/>
                <a:sym typeface="Public Sans Bold"/>
              </a:rPr>
              <a:t> Bộ nhận diện thương hiệu</a:t>
            </a:r>
          </a:p>
        </p:txBody>
      </p:sp>
      <p:sp>
        <p:nvSpPr>
          <p:cNvPr name="TextBox 5" id="5"/>
          <p:cNvSpPr txBox="true"/>
          <p:nvPr/>
        </p:nvSpPr>
        <p:spPr>
          <a:xfrm rot="0">
            <a:off x="12504076" y="7714960"/>
            <a:ext cx="4477199" cy="1123950"/>
          </a:xfrm>
          <a:prstGeom prst="rect">
            <a:avLst/>
          </a:prstGeom>
        </p:spPr>
        <p:txBody>
          <a:bodyPr anchor="t" rtlCol="false" tIns="0" lIns="0" bIns="0" rIns="0">
            <a:spAutoFit/>
          </a:bodyPr>
          <a:lstStyle/>
          <a:p>
            <a:pPr algn="l">
              <a:lnSpc>
                <a:spcPts val="2940"/>
              </a:lnSpc>
            </a:pPr>
            <a:r>
              <a:rPr lang="en-US" sz="2100">
                <a:solidFill>
                  <a:srgbClr val="FFFFFF"/>
                </a:solidFill>
                <a:latin typeface="Public Sans"/>
                <a:ea typeface="Public Sans"/>
                <a:cs typeface="Public Sans"/>
                <a:sym typeface="Public Sans"/>
              </a:rPr>
              <a:t>Thuyết trình phục vụ nhiều mục đích nên  là một công cụ hữu hiệu trong thuyết phục và giảng dạy.</a:t>
            </a:r>
          </a:p>
        </p:txBody>
      </p:sp>
      <p:grpSp>
        <p:nvGrpSpPr>
          <p:cNvPr name="Group 6" id="6"/>
          <p:cNvGrpSpPr/>
          <p:nvPr/>
        </p:nvGrpSpPr>
        <p:grpSpPr>
          <a:xfrm rot="0">
            <a:off x="-3497855" y="1216726"/>
            <a:ext cx="14093462" cy="10462426"/>
            <a:chOff x="0" y="0"/>
            <a:chExt cx="3373780" cy="2504560"/>
          </a:xfrm>
        </p:grpSpPr>
        <p:sp>
          <p:nvSpPr>
            <p:cNvPr name="Freeform 7" id="7"/>
            <p:cNvSpPr/>
            <p:nvPr/>
          </p:nvSpPr>
          <p:spPr>
            <a:xfrm flipH="false" flipV="false" rot="0">
              <a:off x="0" y="0"/>
              <a:ext cx="3373780" cy="2504560"/>
            </a:xfrm>
            <a:custGeom>
              <a:avLst/>
              <a:gdLst/>
              <a:ahLst/>
              <a:cxnLst/>
              <a:rect r="r" b="b" t="t" l="l"/>
              <a:pathLst>
                <a:path h="2504560" w="3373780">
                  <a:moveTo>
                    <a:pt x="3249320" y="2504560"/>
                  </a:moveTo>
                  <a:lnTo>
                    <a:pt x="124460" y="2504560"/>
                  </a:lnTo>
                  <a:cubicBezTo>
                    <a:pt x="55880" y="2504560"/>
                    <a:pt x="0" y="2448680"/>
                    <a:pt x="0" y="2380100"/>
                  </a:cubicBezTo>
                  <a:lnTo>
                    <a:pt x="0" y="124460"/>
                  </a:lnTo>
                  <a:cubicBezTo>
                    <a:pt x="0" y="55880"/>
                    <a:pt x="55880" y="0"/>
                    <a:pt x="124460" y="0"/>
                  </a:cubicBezTo>
                  <a:lnTo>
                    <a:pt x="3249320" y="0"/>
                  </a:lnTo>
                  <a:cubicBezTo>
                    <a:pt x="3317900" y="0"/>
                    <a:pt x="3373780" y="55880"/>
                    <a:pt x="3373780" y="124460"/>
                  </a:cubicBezTo>
                  <a:lnTo>
                    <a:pt x="3373780" y="2380100"/>
                  </a:lnTo>
                  <a:cubicBezTo>
                    <a:pt x="3373780" y="2448680"/>
                    <a:pt x="3317900" y="2504560"/>
                    <a:pt x="3249320" y="2504560"/>
                  </a:cubicBezTo>
                  <a:close/>
                </a:path>
              </a:pathLst>
            </a:custGeom>
            <a:solidFill>
              <a:srgbClr val="FEE600"/>
            </a:solidFill>
          </p:spPr>
        </p:sp>
      </p:grpSp>
      <p:sp>
        <p:nvSpPr>
          <p:cNvPr name="TextBox 8" id="8"/>
          <p:cNvSpPr txBox="true"/>
          <p:nvPr/>
        </p:nvSpPr>
        <p:spPr>
          <a:xfrm rot="0">
            <a:off x="611468" y="3063237"/>
            <a:ext cx="9593731" cy="5505125"/>
          </a:xfrm>
          <a:prstGeom prst="rect">
            <a:avLst/>
          </a:prstGeom>
        </p:spPr>
        <p:txBody>
          <a:bodyPr anchor="t" rtlCol="false" tIns="0" lIns="0" bIns="0" rIns="0">
            <a:spAutoFit/>
          </a:bodyPr>
          <a:lstStyle/>
          <a:p>
            <a:pPr algn="just">
              <a:lnSpc>
                <a:spcPts val="3621"/>
              </a:lnSpc>
            </a:pPr>
            <a:r>
              <a:rPr lang="en-US" b="true" sz="3018">
                <a:solidFill>
                  <a:srgbClr val="000000"/>
                </a:solidFill>
                <a:latin typeface="Public Sans Bold"/>
                <a:ea typeface="Public Sans Bold"/>
                <a:cs typeface="Public Sans Bold"/>
                <a:sym typeface="Public Sans Bold"/>
              </a:rPr>
              <a:t>Hệ</a:t>
            </a:r>
            <a:r>
              <a:rPr lang="en-US" b="true" sz="3018">
                <a:solidFill>
                  <a:srgbClr val="000000"/>
                </a:solidFill>
                <a:latin typeface="Public Sans Bold"/>
                <a:ea typeface="Public Sans Bold"/>
                <a:cs typeface="Public Sans Bold"/>
                <a:sym typeface="Public Sans Bold"/>
              </a:rPr>
              <a:t> thống nhận diện thương hiệu SynWavEco</a:t>
            </a:r>
          </a:p>
          <a:p>
            <a:pPr algn="just">
              <a:lnSpc>
                <a:spcPts val="3621"/>
              </a:lnSpc>
            </a:pPr>
          </a:p>
          <a:p>
            <a:pPr algn="just" marL="651589" indent="-325795" lvl="1">
              <a:lnSpc>
                <a:spcPts val="3621"/>
              </a:lnSpc>
              <a:buFont typeface="Arial"/>
              <a:buChar char="•"/>
            </a:pPr>
            <a:r>
              <a:rPr lang="en-US" sz="3018">
                <a:solidFill>
                  <a:srgbClr val="000000"/>
                </a:solidFill>
                <a:latin typeface="Public Sans"/>
                <a:ea typeface="Public Sans"/>
                <a:cs typeface="Public Sans"/>
                <a:sym typeface="Public Sans"/>
              </a:rPr>
              <a:t>Triết lý thiết kế: * Không chỉ là yếu tố đồ họa trang trí, </a:t>
            </a:r>
            <a:r>
              <a:rPr lang="en-US" sz="3018">
                <a:solidFill>
                  <a:srgbClr val="000000"/>
                </a:solidFill>
                <a:latin typeface="Public Sans"/>
                <a:ea typeface="Public Sans"/>
                <a:cs typeface="Public Sans"/>
                <a:sym typeface="Public Sans"/>
              </a:rPr>
              <a:t>nhận diện thương hiệu là sự cụ thể hóa tư duy kỹ thuật vào trải nghiệm thị giác.</a:t>
            </a:r>
          </a:p>
          <a:p>
            <a:pPr algn="just" marL="651589" indent="-325795" lvl="1">
              <a:lnSpc>
                <a:spcPts val="3621"/>
              </a:lnSpc>
              <a:buFont typeface="Arial"/>
              <a:buChar char="•"/>
            </a:pPr>
            <a:r>
              <a:rPr lang="en-US" sz="3018">
                <a:solidFill>
                  <a:srgbClr val="000000"/>
                </a:solidFill>
                <a:latin typeface="Public Sans"/>
                <a:ea typeface="Public Sans"/>
                <a:cs typeface="Public Sans"/>
                <a:sym typeface="Public Sans"/>
              </a:rPr>
              <a:t>Đ</a:t>
            </a:r>
            <a:r>
              <a:rPr lang="en-US" sz="3018">
                <a:solidFill>
                  <a:srgbClr val="000000"/>
                </a:solidFill>
                <a:latin typeface="Public Sans"/>
                <a:ea typeface="Public Sans"/>
                <a:cs typeface="Public Sans"/>
                <a:sym typeface="Public Sans"/>
              </a:rPr>
              <a:t>óng vai trò là "bản tuyên ngôn" về giá trị cốt lõi mà dự án mang lại cho thị trường.</a:t>
            </a:r>
          </a:p>
          <a:p>
            <a:pPr algn="just" marL="651589" indent="-325795" lvl="1">
              <a:lnSpc>
                <a:spcPts val="3621"/>
              </a:lnSpc>
              <a:buFont typeface="Arial"/>
              <a:buChar char="•"/>
            </a:pPr>
            <a:r>
              <a:rPr lang="en-US" sz="3018">
                <a:solidFill>
                  <a:srgbClr val="000000"/>
                </a:solidFill>
                <a:latin typeface="Public Sans"/>
                <a:ea typeface="Public Sans"/>
                <a:cs typeface="Public Sans"/>
                <a:sym typeface="Public Sans"/>
              </a:rPr>
              <a:t>Tư duy chiến lược: * Phản ánh mô hình kinh doanh TMĐT toàn diện cho các sản phẩm công nghệ IoT.</a:t>
            </a:r>
          </a:p>
          <a:p>
            <a:pPr algn="just" marL="651589" indent="-325795" lvl="1">
              <a:lnSpc>
                <a:spcPts val="3621"/>
              </a:lnSpc>
              <a:buFont typeface="Arial"/>
              <a:buChar char="•"/>
            </a:pPr>
            <a:r>
              <a:rPr lang="en-US" sz="3018">
                <a:solidFill>
                  <a:srgbClr val="000000"/>
                </a:solidFill>
                <a:latin typeface="Public Sans"/>
                <a:ea typeface="Public Sans"/>
                <a:cs typeface="Public Sans"/>
                <a:sym typeface="Public Sans"/>
              </a:rPr>
              <a:t>Tạo sự đồng nhất và trực quan trong việc truyền tải thông điệp thương hiệu</a:t>
            </a:r>
          </a:p>
          <a:p>
            <a:pPr algn="just">
              <a:lnSpc>
                <a:spcPts val="3621"/>
              </a:lnSpc>
            </a:pPr>
          </a:p>
        </p:txBody>
      </p:sp>
      <p:sp>
        <p:nvSpPr>
          <p:cNvPr name="TextBox 9" id="9"/>
          <p:cNvSpPr txBox="true"/>
          <p:nvPr/>
        </p:nvSpPr>
        <p:spPr>
          <a:xfrm rot="0">
            <a:off x="221061" y="9334210"/>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000000"/>
                </a:solidFill>
                <a:latin typeface="Public Sans Bold"/>
                <a:ea typeface="Public Sans Bold"/>
                <a:cs typeface="Public Sans Bold"/>
                <a:sym typeface="Public Sans Bold"/>
              </a:rPr>
              <a:t>SYNWAVECO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02272" y="2185861"/>
            <a:ext cx="5879003" cy="5026323"/>
          </a:xfrm>
          <a:custGeom>
            <a:avLst/>
            <a:gdLst/>
            <a:ahLst/>
            <a:cxnLst/>
            <a:rect r="r" b="b" t="t" l="l"/>
            <a:pathLst>
              <a:path h="5026323" w="5879003">
                <a:moveTo>
                  <a:pt x="0" y="0"/>
                </a:moveTo>
                <a:lnTo>
                  <a:pt x="5879003" y="0"/>
                </a:lnTo>
                <a:lnTo>
                  <a:pt x="5879003" y="5026324"/>
                </a:lnTo>
                <a:lnTo>
                  <a:pt x="0" y="5026324"/>
                </a:lnTo>
                <a:lnTo>
                  <a:pt x="0" y="0"/>
                </a:lnTo>
                <a:close/>
              </a:path>
            </a:pathLst>
          </a:custGeom>
          <a:blipFill>
            <a:blip r:embed="rId4"/>
            <a:stretch>
              <a:fillRect l="0" t="0" r="0" b="0"/>
            </a:stretch>
          </a:blipFill>
        </p:spPr>
      </p:sp>
      <p:sp>
        <p:nvSpPr>
          <p:cNvPr name="TextBox 4" id="4"/>
          <p:cNvSpPr txBox="true"/>
          <p:nvPr/>
        </p:nvSpPr>
        <p:spPr>
          <a:xfrm rot="0">
            <a:off x="221061" y="464885"/>
            <a:ext cx="9895417" cy="751774"/>
          </a:xfrm>
          <a:prstGeom prst="rect">
            <a:avLst/>
          </a:prstGeom>
        </p:spPr>
        <p:txBody>
          <a:bodyPr anchor="t" rtlCol="false" tIns="0" lIns="0" bIns="0" rIns="0">
            <a:spAutoFit/>
          </a:bodyPr>
          <a:lstStyle/>
          <a:p>
            <a:pPr algn="l">
              <a:lnSpc>
                <a:spcPts val="5600"/>
              </a:lnSpc>
            </a:pPr>
            <a:r>
              <a:rPr lang="en-US" sz="5600" b="true">
                <a:solidFill>
                  <a:srgbClr val="191919"/>
                </a:solidFill>
                <a:latin typeface="Public Sans Bold"/>
                <a:ea typeface="Public Sans Bold"/>
                <a:cs typeface="Public Sans Bold"/>
                <a:sym typeface="Public Sans Bold"/>
              </a:rPr>
              <a:t>2.1.</a:t>
            </a:r>
            <a:r>
              <a:rPr lang="en-US" sz="5600" b="true">
                <a:solidFill>
                  <a:srgbClr val="191919"/>
                </a:solidFill>
                <a:latin typeface="Public Sans Bold"/>
                <a:ea typeface="Public Sans Bold"/>
                <a:cs typeface="Public Sans Bold"/>
                <a:sym typeface="Public Sans Bold"/>
              </a:rPr>
              <a:t> Bộ nhận diện thương hiệu</a:t>
            </a:r>
          </a:p>
        </p:txBody>
      </p:sp>
      <p:sp>
        <p:nvSpPr>
          <p:cNvPr name="TextBox 5" id="5"/>
          <p:cNvSpPr txBox="true"/>
          <p:nvPr/>
        </p:nvSpPr>
        <p:spPr>
          <a:xfrm rot="0">
            <a:off x="12504076" y="7714960"/>
            <a:ext cx="4477199" cy="1123950"/>
          </a:xfrm>
          <a:prstGeom prst="rect">
            <a:avLst/>
          </a:prstGeom>
        </p:spPr>
        <p:txBody>
          <a:bodyPr anchor="t" rtlCol="false" tIns="0" lIns="0" bIns="0" rIns="0">
            <a:spAutoFit/>
          </a:bodyPr>
          <a:lstStyle/>
          <a:p>
            <a:pPr algn="l">
              <a:lnSpc>
                <a:spcPts val="2940"/>
              </a:lnSpc>
            </a:pPr>
            <a:r>
              <a:rPr lang="en-US" sz="2100">
                <a:solidFill>
                  <a:srgbClr val="FFFFFF"/>
                </a:solidFill>
                <a:latin typeface="Public Sans"/>
                <a:ea typeface="Public Sans"/>
                <a:cs typeface="Public Sans"/>
                <a:sym typeface="Public Sans"/>
              </a:rPr>
              <a:t>Thuyết trình phục vụ nhiều mục đích nên  là một công cụ hữu hiệu trong thuyết phục và giảng dạy.</a:t>
            </a:r>
          </a:p>
        </p:txBody>
      </p:sp>
      <p:grpSp>
        <p:nvGrpSpPr>
          <p:cNvPr name="Group 6" id="6"/>
          <p:cNvGrpSpPr/>
          <p:nvPr/>
        </p:nvGrpSpPr>
        <p:grpSpPr>
          <a:xfrm rot="0">
            <a:off x="-3497855" y="1216726"/>
            <a:ext cx="14093462" cy="10287000"/>
            <a:chOff x="0" y="0"/>
            <a:chExt cx="3373780" cy="2462566"/>
          </a:xfrm>
        </p:grpSpPr>
        <p:sp>
          <p:nvSpPr>
            <p:cNvPr name="Freeform 7" id="7"/>
            <p:cNvSpPr/>
            <p:nvPr/>
          </p:nvSpPr>
          <p:spPr>
            <a:xfrm flipH="false" flipV="false" rot="0">
              <a:off x="0" y="0"/>
              <a:ext cx="3373780" cy="2462566"/>
            </a:xfrm>
            <a:custGeom>
              <a:avLst/>
              <a:gdLst/>
              <a:ahLst/>
              <a:cxnLst/>
              <a:rect r="r" b="b" t="t" l="l"/>
              <a:pathLst>
                <a:path h="2462566" w="3373780">
                  <a:moveTo>
                    <a:pt x="3249320" y="2462566"/>
                  </a:moveTo>
                  <a:lnTo>
                    <a:pt x="124460" y="2462566"/>
                  </a:lnTo>
                  <a:cubicBezTo>
                    <a:pt x="55880" y="2462566"/>
                    <a:pt x="0" y="2406686"/>
                    <a:pt x="0" y="2338106"/>
                  </a:cubicBezTo>
                  <a:lnTo>
                    <a:pt x="0" y="124460"/>
                  </a:lnTo>
                  <a:cubicBezTo>
                    <a:pt x="0" y="55880"/>
                    <a:pt x="55880" y="0"/>
                    <a:pt x="124460" y="0"/>
                  </a:cubicBezTo>
                  <a:lnTo>
                    <a:pt x="3249320" y="0"/>
                  </a:lnTo>
                  <a:cubicBezTo>
                    <a:pt x="3317900" y="0"/>
                    <a:pt x="3373780" y="55880"/>
                    <a:pt x="3373780" y="124460"/>
                  </a:cubicBezTo>
                  <a:lnTo>
                    <a:pt x="3373780" y="2338106"/>
                  </a:lnTo>
                  <a:cubicBezTo>
                    <a:pt x="3373780" y="2406686"/>
                    <a:pt x="3317900" y="2462566"/>
                    <a:pt x="3249320" y="2462566"/>
                  </a:cubicBezTo>
                  <a:close/>
                </a:path>
              </a:pathLst>
            </a:custGeom>
            <a:solidFill>
              <a:srgbClr val="FEE600"/>
            </a:solidFill>
          </p:spPr>
        </p:sp>
      </p:grpSp>
      <p:sp>
        <p:nvSpPr>
          <p:cNvPr name="TextBox 8" id="8"/>
          <p:cNvSpPr txBox="true"/>
          <p:nvPr/>
        </p:nvSpPr>
        <p:spPr>
          <a:xfrm rot="0">
            <a:off x="221061" y="9334210"/>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000000"/>
                </a:solidFill>
                <a:latin typeface="Public Sans Bold"/>
                <a:ea typeface="Public Sans Bold"/>
                <a:cs typeface="Public Sans Bold"/>
                <a:sym typeface="Public Sans Bold"/>
              </a:rPr>
              <a:t>SYNWAVECO </a:t>
            </a:r>
          </a:p>
        </p:txBody>
      </p:sp>
      <p:sp>
        <p:nvSpPr>
          <p:cNvPr name="TextBox 9" id="9"/>
          <p:cNvSpPr txBox="true"/>
          <p:nvPr/>
        </p:nvSpPr>
        <p:spPr>
          <a:xfrm rot="0">
            <a:off x="1028700" y="3245475"/>
            <a:ext cx="8712110" cy="5352455"/>
          </a:xfrm>
          <a:prstGeom prst="rect">
            <a:avLst/>
          </a:prstGeom>
        </p:spPr>
        <p:txBody>
          <a:bodyPr anchor="t" rtlCol="false" tIns="0" lIns="0" bIns="0" rIns="0">
            <a:spAutoFit/>
          </a:bodyPr>
          <a:lstStyle/>
          <a:p>
            <a:pPr algn="l">
              <a:lnSpc>
                <a:spcPts val="3839"/>
              </a:lnSpc>
              <a:spcBef>
                <a:spcPct val="0"/>
              </a:spcBef>
            </a:pPr>
            <a:r>
              <a:rPr lang="en-US" b="true" sz="3199">
                <a:solidFill>
                  <a:srgbClr val="000000"/>
                </a:solidFill>
                <a:latin typeface="Public Sans Bold"/>
                <a:ea typeface="Public Sans Bold"/>
                <a:cs typeface="Public Sans Bold"/>
                <a:sym typeface="Public Sans Bold"/>
              </a:rPr>
              <a:t>Giải mã thành tố Logo – Phần chữ "SYN"</a:t>
            </a:r>
          </a:p>
          <a:p>
            <a:pPr algn="l">
              <a:lnSpc>
                <a:spcPts val="3839"/>
              </a:lnSpc>
              <a:spcBef>
                <a:spcPct val="0"/>
              </a:spcBef>
            </a:pP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Thiết kế: Phông chữ vững chãi, hiện đại.</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Màu sắc: Xanh dương đậm (Navy Blue).</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Ý nghĩa biểu tượng: * Đại diện cho sự tin cậy, tính chuyên nghiệp của đội ngũ kỹ sư IT.Thể hiện tiêu chuẩn công nghệ cao và nền tảng kỹ thuật vững chắc.</a:t>
            </a:r>
          </a:p>
          <a:p>
            <a:pPr algn="l">
              <a:lnSpc>
                <a:spcPts val="3839"/>
              </a:lnSpc>
              <a:spcBef>
                <a:spcPct val="0"/>
              </a:spcBef>
            </a:pPr>
            <a:r>
              <a:rPr lang="en-US" sz="3199">
                <a:solidFill>
                  <a:srgbClr val="000000"/>
                </a:solidFill>
                <a:latin typeface="Public Sans"/>
                <a:ea typeface="Public Sans"/>
                <a:cs typeface="Public Sans"/>
                <a:sym typeface="Public Sans"/>
              </a:rPr>
              <a:t>Gợi mở về sự hiệp lực (Synergy) và đồng bộ hóa (Synchronicity) – hạt nhân của hệ thống IoT.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02272" y="2185861"/>
            <a:ext cx="5879003" cy="5026323"/>
          </a:xfrm>
          <a:custGeom>
            <a:avLst/>
            <a:gdLst/>
            <a:ahLst/>
            <a:cxnLst/>
            <a:rect r="r" b="b" t="t" l="l"/>
            <a:pathLst>
              <a:path h="5026323" w="5879003">
                <a:moveTo>
                  <a:pt x="0" y="0"/>
                </a:moveTo>
                <a:lnTo>
                  <a:pt x="5879003" y="0"/>
                </a:lnTo>
                <a:lnTo>
                  <a:pt x="5879003" y="5026324"/>
                </a:lnTo>
                <a:lnTo>
                  <a:pt x="0" y="5026324"/>
                </a:lnTo>
                <a:lnTo>
                  <a:pt x="0" y="0"/>
                </a:lnTo>
                <a:close/>
              </a:path>
            </a:pathLst>
          </a:custGeom>
          <a:blipFill>
            <a:blip r:embed="rId4"/>
            <a:stretch>
              <a:fillRect l="0" t="0" r="0" b="0"/>
            </a:stretch>
          </a:blipFill>
        </p:spPr>
      </p:sp>
      <p:sp>
        <p:nvSpPr>
          <p:cNvPr name="TextBox 4" id="4"/>
          <p:cNvSpPr txBox="true"/>
          <p:nvPr/>
        </p:nvSpPr>
        <p:spPr>
          <a:xfrm rot="0">
            <a:off x="221061" y="464885"/>
            <a:ext cx="10374546" cy="751774"/>
          </a:xfrm>
          <a:prstGeom prst="rect">
            <a:avLst/>
          </a:prstGeom>
        </p:spPr>
        <p:txBody>
          <a:bodyPr anchor="t" rtlCol="false" tIns="0" lIns="0" bIns="0" rIns="0">
            <a:spAutoFit/>
          </a:bodyPr>
          <a:lstStyle/>
          <a:p>
            <a:pPr algn="l">
              <a:lnSpc>
                <a:spcPts val="5600"/>
              </a:lnSpc>
            </a:pPr>
            <a:r>
              <a:rPr lang="en-US" sz="5600" b="true">
                <a:solidFill>
                  <a:srgbClr val="191919"/>
                </a:solidFill>
                <a:latin typeface="Public Sans Bold"/>
                <a:ea typeface="Public Sans Bold"/>
                <a:cs typeface="Public Sans Bold"/>
                <a:sym typeface="Public Sans Bold"/>
              </a:rPr>
              <a:t>2.1.</a:t>
            </a:r>
            <a:r>
              <a:rPr lang="en-US" sz="5600" b="true">
                <a:solidFill>
                  <a:srgbClr val="191919"/>
                </a:solidFill>
                <a:latin typeface="Public Sans Bold"/>
                <a:ea typeface="Public Sans Bold"/>
                <a:cs typeface="Public Sans Bold"/>
                <a:sym typeface="Public Sans Bold"/>
              </a:rPr>
              <a:t> Bộ nhận diện thương hiệu</a:t>
            </a:r>
          </a:p>
        </p:txBody>
      </p:sp>
      <p:sp>
        <p:nvSpPr>
          <p:cNvPr name="TextBox 5" id="5"/>
          <p:cNvSpPr txBox="true"/>
          <p:nvPr/>
        </p:nvSpPr>
        <p:spPr>
          <a:xfrm rot="0">
            <a:off x="12504076" y="7714960"/>
            <a:ext cx="4477199" cy="1123950"/>
          </a:xfrm>
          <a:prstGeom prst="rect">
            <a:avLst/>
          </a:prstGeom>
        </p:spPr>
        <p:txBody>
          <a:bodyPr anchor="t" rtlCol="false" tIns="0" lIns="0" bIns="0" rIns="0">
            <a:spAutoFit/>
          </a:bodyPr>
          <a:lstStyle/>
          <a:p>
            <a:pPr algn="l">
              <a:lnSpc>
                <a:spcPts val="2940"/>
              </a:lnSpc>
            </a:pPr>
            <a:r>
              <a:rPr lang="en-US" sz="2100">
                <a:solidFill>
                  <a:srgbClr val="FFFFFF"/>
                </a:solidFill>
                <a:latin typeface="Public Sans"/>
                <a:ea typeface="Public Sans"/>
                <a:cs typeface="Public Sans"/>
                <a:sym typeface="Public Sans"/>
              </a:rPr>
              <a:t>Thuyết trình phục vụ nhiều mục đích nên  là một công cụ hữu hiệu trong thuyết phục và giảng dạy.</a:t>
            </a:r>
          </a:p>
        </p:txBody>
      </p:sp>
      <p:grpSp>
        <p:nvGrpSpPr>
          <p:cNvPr name="Group 6" id="6"/>
          <p:cNvGrpSpPr/>
          <p:nvPr/>
        </p:nvGrpSpPr>
        <p:grpSpPr>
          <a:xfrm rot="0">
            <a:off x="-3497855" y="1216726"/>
            <a:ext cx="14093462" cy="10287000"/>
            <a:chOff x="0" y="0"/>
            <a:chExt cx="3373780" cy="2462566"/>
          </a:xfrm>
        </p:grpSpPr>
        <p:sp>
          <p:nvSpPr>
            <p:cNvPr name="Freeform 7" id="7"/>
            <p:cNvSpPr/>
            <p:nvPr/>
          </p:nvSpPr>
          <p:spPr>
            <a:xfrm flipH="false" flipV="false" rot="0">
              <a:off x="0" y="0"/>
              <a:ext cx="3373780" cy="2462566"/>
            </a:xfrm>
            <a:custGeom>
              <a:avLst/>
              <a:gdLst/>
              <a:ahLst/>
              <a:cxnLst/>
              <a:rect r="r" b="b" t="t" l="l"/>
              <a:pathLst>
                <a:path h="2462566" w="3373780">
                  <a:moveTo>
                    <a:pt x="3249320" y="2462566"/>
                  </a:moveTo>
                  <a:lnTo>
                    <a:pt x="124460" y="2462566"/>
                  </a:lnTo>
                  <a:cubicBezTo>
                    <a:pt x="55880" y="2462566"/>
                    <a:pt x="0" y="2406686"/>
                    <a:pt x="0" y="2338106"/>
                  </a:cubicBezTo>
                  <a:lnTo>
                    <a:pt x="0" y="124460"/>
                  </a:lnTo>
                  <a:cubicBezTo>
                    <a:pt x="0" y="55880"/>
                    <a:pt x="55880" y="0"/>
                    <a:pt x="124460" y="0"/>
                  </a:cubicBezTo>
                  <a:lnTo>
                    <a:pt x="3249320" y="0"/>
                  </a:lnTo>
                  <a:cubicBezTo>
                    <a:pt x="3317900" y="0"/>
                    <a:pt x="3373780" y="55880"/>
                    <a:pt x="3373780" y="124460"/>
                  </a:cubicBezTo>
                  <a:lnTo>
                    <a:pt x="3373780" y="2338106"/>
                  </a:lnTo>
                  <a:cubicBezTo>
                    <a:pt x="3373780" y="2406686"/>
                    <a:pt x="3317900" y="2462566"/>
                    <a:pt x="3249320" y="2462566"/>
                  </a:cubicBezTo>
                  <a:close/>
                </a:path>
              </a:pathLst>
            </a:custGeom>
            <a:solidFill>
              <a:srgbClr val="FEE600"/>
            </a:solidFill>
          </p:spPr>
        </p:sp>
      </p:grpSp>
      <p:sp>
        <p:nvSpPr>
          <p:cNvPr name="TextBox 8" id="8"/>
          <p:cNvSpPr txBox="true"/>
          <p:nvPr/>
        </p:nvSpPr>
        <p:spPr>
          <a:xfrm rot="0">
            <a:off x="221061" y="9334210"/>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000000"/>
                </a:solidFill>
                <a:latin typeface="Public Sans Bold"/>
                <a:ea typeface="Public Sans Bold"/>
                <a:cs typeface="Public Sans Bold"/>
                <a:sym typeface="Public Sans Bold"/>
              </a:rPr>
              <a:t>SYNWAVECO </a:t>
            </a:r>
          </a:p>
        </p:txBody>
      </p:sp>
      <p:sp>
        <p:nvSpPr>
          <p:cNvPr name="TextBox 9" id="9"/>
          <p:cNvSpPr txBox="true"/>
          <p:nvPr/>
        </p:nvSpPr>
        <p:spPr>
          <a:xfrm rot="0">
            <a:off x="1052279" y="2029293"/>
            <a:ext cx="8712110" cy="6809617"/>
          </a:xfrm>
          <a:prstGeom prst="rect">
            <a:avLst/>
          </a:prstGeom>
        </p:spPr>
        <p:txBody>
          <a:bodyPr anchor="t" rtlCol="false" tIns="0" lIns="0" bIns="0" rIns="0">
            <a:spAutoFit/>
          </a:bodyPr>
          <a:lstStyle/>
          <a:p>
            <a:pPr algn="l">
              <a:lnSpc>
                <a:spcPts val="3839"/>
              </a:lnSpc>
              <a:spcBef>
                <a:spcPct val="0"/>
              </a:spcBef>
            </a:pPr>
            <a:r>
              <a:rPr lang="en-US" b="true" sz="3199">
                <a:solidFill>
                  <a:srgbClr val="000000"/>
                </a:solidFill>
                <a:latin typeface="Public Sans Bold"/>
                <a:ea typeface="Public Sans Bold"/>
                <a:cs typeface="Public Sans Bold"/>
                <a:sym typeface="Public Sans Bold"/>
              </a:rPr>
              <a:t> </a:t>
            </a:r>
            <a:r>
              <a:rPr lang="en-US" b="true" sz="3199">
                <a:solidFill>
                  <a:srgbClr val="000000"/>
                </a:solidFill>
                <a:latin typeface="Public Sans Bold"/>
                <a:ea typeface="Public Sans Bold"/>
                <a:cs typeface="Public Sans Bold"/>
                <a:sym typeface="Public Sans Bold"/>
              </a:rPr>
              <a:t>Giải mã thành tố Logo – Thành phần "WAV"</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Hình ảnh: Dải sóng lan tỏa tích hợp các điểm chấm kỹ thuật (Data dots).</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Ý nghĩa kỹ thuật: * Minh họa cho các phương thức truyền tin không dây đặc trưng của IoT như Wi-Fi, Zigbee hay Bluetooth.</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Ý nghĩa chiến lược: * Tạo cảm giác về sự chuyển động không ngừng và tốc độ lan tỏa dữ liệu thời gian thực.</a:t>
            </a:r>
          </a:p>
          <a:p>
            <a:pPr algn="l" marL="1381719" indent="-460573" lvl="2">
              <a:lnSpc>
                <a:spcPts val="3839"/>
              </a:lnSpc>
              <a:spcBef>
                <a:spcPct val="0"/>
              </a:spcBef>
              <a:buFont typeface="Arial"/>
              <a:buChar char="⚬"/>
            </a:pPr>
            <a:r>
              <a:rPr lang="en-US" sz="3199">
                <a:solidFill>
                  <a:srgbClr val="000000"/>
                </a:solidFill>
                <a:latin typeface="Public Sans"/>
                <a:ea typeface="Public Sans"/>
                <a:cs typeface="Public Sans"/>
                <a:sym typeface="Public Sans"/>
              </a:rPr>
              <a:t>B</a:t>
            </a:r>
            <a:r>
              <a:rPr lang="en-US" sz="3199">
                <a:solidFill>
                  <a:srgbClr val="000000"/>
                </a:solidFill>
                <a:latin typeface="Public Sans"/>
                <a:ea typeface="Public Sans"/>
                <a:cs typeface="Public Sans"/>
                <a:sym typeface="Public Sans"/>
              </a:rPr>
              <a:t>iểu trưng cho "The New Wave" – làn sóng phát triển mạnh mẽ trong kỷ nguyên số hóa</a:t>
            </a:r>
          </a:p>
          <a:p>
            <a:pPr algn="l">
              <a:lnSpc>
                <a:spcPts val="383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811035" y="-557480"/>
            <a:ext cx="13583123" cy="10074150"/>
            <a:chOff x="0" y="0"/>
            <a:chExt cx="13716000" cy="10172700"/>
          </a:xfrm>
        </p:grpSpPr>
        <p:sp>
          <p:nvSpPr>
            <p:cNvPr name="Freeform 3" id="3"/>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t="-393" r="0" b="-393"/>
              </a:stretch>
            </a:blipFill>
          </p:spPr>
        </p:sp>
        <p:sp>
          <p:nvSpPr>
            <p:cNvPr name="Freeform 4" id="4"/>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12858" t="0" r="-12858" b="0"/>
              </a:stretch>
            </a:blipFill>
          </p:spPr>
        </p:sp>
      </p:grpSp>
      <p:sp>
        <p:nvSpPr>
          <p:cNvPr name="AutoShape 5" id="5"/>
          <p:cNvSpPr/>
          <p:nvPr/>
        </p:nvSpPr>
        <p:spPr>
          <a:xfrm rot="0">
            <a:off x="-545621" y="9258300"/>
            <a:ext cx="19566866" cy="1156820"/>
          </a:xfrm>
          <a:prstGeom prst="rect">
            <a:avLst/>
          </a:prstGeom>
          <a:solidFill>
            <a:srgbClr val="191919"/>
          </a:solidFill>
        </p:spPr>
      </p:sp>
      <p:grpSp>
        <p:nvGrpSpPr>
          <p:cNvPr name="Group 6" id="6"/>
          <p:cNvGrpSpPr/>
          <p:nvPr/>
        </p:nvGrpSpPr>
        <p:grpSpPr>
          <a:xfrm rot="0">
            <a:off x="-1321037" y="-1028700"/>
            <a:ext cx="12174084" cy="10287000"/>
            <a:chOff x="0" y="0"/>
            <a:chExt cx="2914308" cy="2462566"/>
          </a:xfrm>
        </p:grpSpPr>
        <p:sp>
          <p:nvSpPr>
            <p:cNvPr name="Freeform 7" id="7"/>
            <p:cNvSpPr/>
            <p:nvPr/>
          </p:nvSpPr>
          <p:spPr>
            <a:xfrm flipH="false" flipV="false" rot="0">
              <a:off x="0" y="0"/>
              <a:ext cx="2914308" cy="2462566"/>
            </a:xfrm>
            <a:custGeom>
              <a:avLst/>
              <a:gdLst/>
              <a:ahLst/>
              <a:cxnLst/>
              <a:rect r="r" b="b" t="t" l="l"/>
              <a:pathLst>
                <a:path h="2462566" w="2914308">
                  <a:moveTo>
                    <a:pt x="2789848" y="2462566"/>
                  </a:moveTo>
                  <a:lnTo>
                    <a:pt x="124460" y="2462566"/>
                  </a:lnTo>
                  <a:cubicBezTo>
                    <a:pt x="55880" y="2462566"/>
                    <a:pt x="0" y="2406686"/>
                    <a:pt x="0" y="2338106"/>
                  </a:cubicBezTo>
                  <a:lnTo>
                    <a:pt x="0" y="124460"/>
                  </a:lnTo>
                  <a:cubicBezTo>
                    <a:pt x="0" y="55880"/>
                    <a:pt x="55880" y="0"/>
                    <a:pt x="124460" y="0"/>
                  </a:cubicBezTo>
                  <a:lnTo>
                    <a:pt x="2789848" y="0"/>
                  </a:lnTo>
                  <a:cubicBezTo>
                    <a:pt x="2858428" y="0"/>
                    <a:pt x="2914308" y="55880"/>
                    <a:pt x="2914308" y="124460"/>
                  </a:cubicBezTo>
                  <a:lnTo>
                    <a:pt x="2914308" y="2338106"/>
                  </a:lnTo>
                  <a:cubicBezTo>
                    <a:pt x="2914308" y="2406686"/>
                    <a:pt x="2858428" y="2462566"/>
                    <a:pt x="2789848" y="2462566"/>
                  </a:cubicBezTo>
                  <a:close/>
                </a:path>
              </a:pathLst>
            </a:custGeom>
            <a:solidFill>
              <a:srgbClr val="FEE600"/>
            </a:solidFill>
          </p:spPr>
        </p:sp>
      </p:grpSp>
      <p:sp>
        <p:nvSpPr>
          <p:cNvPr name="Freeform 8" id="8"/>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325315" y="310352"/>
            <a:ext cx="13184830" cy="4179235"/>
            <a:chOff x="0" y="0"/>
            <a:chExt cx="17579773" cy="5572313"/>
          </a:xfrm>
        </p:grpSpPr>
        <p:sp>
          <p:nvSpPr>
            <p:cNvPr name="TextBox 10" id="10"/>
            <p:cNvSpPr txBox="true"/>
            <p:nvPr/>
          </p:nvSpPr>
          <p:spPr>
            <a:xfrm rot="0">
              <a:off x="0" y="104775"/>
              <a:ext cx="17579773" cy="2054890"/>
            </a:xfrm>
            <a:prstGeom prst="rect">
              <a:avLst/>
            </a:prstGeom>
          </p:spPr>
          <p:txBody>
            <a:bodyPr anchor="t" rtlCol="false" tIns="0" lIns="0" bIns="0" rIns="0">
              <a:spAutoFit/>
            </a:bodyPr>
            <a:lstStyle/>
            <a:p>
              <a:pPr algn="l" marL="0" indent="0" lvl="0">
                <a:lnSpc>
                  <a:spcPts val="5948"/>
                </a:lnSpc>
              </a:pPr>
              <a:r>
                <a:rPr lang="en-US" b="true" sz="5948">
                  <a:solidFill>
                    <a:srgbClr val="191919"/>
                  </a:solidFill>
                  <a:latin typeface="Public Sans Heavy"/>
                  <a:ea typeface="Public Sans Heavy"/>
                  <a:cs typeface="Public Sans Heavy"/>
                  <a:sym typeface="Public Sans Heavy"/>
                </a:rPr>
                <a:t>I.Tổ</a:t>
              </a:r>
              <a:r>
                <a:rPr lang="en-US" b="true" sz="5948">
                  <a:solidFill>
                    <a:srgbClr val="191919"/>
                  </a:solidFill>
                  <a:latin typeface="Public Sans Heavy"/>
                  <a:ea typeface="Public Sans Heavy"/>
                  <a:cs typeface="Public Sans Heavy"/>
                  <a:sym typeface="Public Sans Heavy"/>
                </a:rPr>
                <a:t>NG QUAN DỰ ÁN</a:t>
              </a:r>
            </a:p>
            <a:p>
              <a:pPr algn="l" marL="0" indent="0" lvl="0">
                <a:lnSpc>
                  <a:spcPts val="5685"/>
                </a:lnSpc>
              </a:pPr>
            </a:p>
          </p:txBody>
        </p:sp>
        <p:sp>
          <p:nvSpPr>
            <p:cNvPr name="TextBox 11" id="11"/>
            <p:cNvSpPr txBox="true"/>
            <p:nvPr/>
          </p:nvSpPr>
          <p:spPr>
            <a:xfrm rot="0">
              <a:off x="0" y="4135741"/>
              <a:ext cx="12359693" cy="611720"/>
            </a:xfrm>
            <a:prstGeom prst="rect">
              <a:avLst/>
            </a:prstGeom>
          </p:spPr>
          <p:txBody>
            <a:bodyPr anchor="t" rtlCol="false" tIns="0" lIns="0" bIns="0" rIns="0">
              <a:spAutoFit/>
            </a:bodyPr>
            <a:lstStyle/>
            <a:p>
              <a:pPr algn="l">
                <a:lnSpc>
                  <a:spcPts val="3582"/>
                </a:lnSpc>
              </a:pPr>
            </a:p>
          </p:txBody>
        </p:sp>
        <p:sp>
          <p:nvSpPr>
            <p:cNvPr name="TextBox 12" id="12"/>
            <p:cNvSpPr txBox="true"/>
            <p:nvPr/>
          </p:nvSpPr>
          <p:spPr>
            <a:xfrm rot="0">
              <a:off x="0" y="5190739"/>
              <a:ext cx="12359693" cy="381574"/>
            </a:xfrm>
            <a:prstGeom prst="rect">
              <a:avLst/>
            </a:prstGeom>
          </p:spPr>
          <p:txBody>
            <a:bodyPr anchor="t" rtlCol="false" tIns="0" lIns="0" bIns="0" rIns="0">
              <a:spAutoFit/>
            </a:bodyPr>
            <a:lstStyle/>
            <a:p>
              <a:pPr algn="l" marL="0" indent="0" lvl="1">
                <a:lnSpc>
                  <a:spcPts val="2397"/>
                </a:lnSpc>
                <a:spcBef>
                  <a:spcPct val="0"/>
                </a:spcBef>
              </a:pPr>
            </a:p>
          </p:txBody>
        </p:sp>
      </p:grpSp>
      <p:sp>
        <p:nvSpPr>
          <p:cNvPr name="TextBox 13" id="13"/>
          <p:cNvSpPr txBox="true"/>
          <p:nvPr/>
        </p:nvSpPr>
        <p:spPr>
          <a:xfrm rot="0">
            <a:off x="806579" y="2164401"/>
            <a:ext cx="9065871" cy="6833943"/>
          </a:xfrm>
          <a:prstGeom prst="rect">
            <a:avLst/>
          </a:prstGeom>
        </p:spPr>
        <p:txBody>
          <a:bodyPr anchor="t" rtlCol="false" tIns="0" lIns="0" bIns="0" rIns="0">
            <a:spAutoFit/>
          </a:bodyPr>
          <a:lstStyle/>
          <a:p>
            <a:pPr algn="l">
              <a:lnSpc>
                <a:spcPts val="3200"/>
              </a:lnSpc>
            </a:pPr>
            <a:r>
              <a:rPr lang="en-US" sz="3200" b="true">
                <a:solidFill>
                  <a:srgbClr val="000000"/>
                </a:solidFill>
                <a:latin typeface="Public Sans Bold"/>
                <a:ea typeface="Public Sans Bold"/>
                <a:cs typeface="Public Sans Bold"/>
                <a:sym typeface="Public Sans Bold"/>
              </a:rPr>
              <a:t>Bối cả</a:t>
            </a:r>
            <a:r>
              <a:rPr lang="en-US" b="true" sz="3200">
                <a:solidFill>
                  <a:srgbClr val="000000"/>
                </a:solidFill>
                <a:latin typeface="Public Sans Bold"/>
                <a:ea typeface="Public Sans Bold"/>
                <a:cs typeface="Public Sans Bold"/>
                <a:sym typeface="Public Sans Bold"/>
              </a:rPr>
              <a:t>nh và Thách thức thị trường</a:t>
            </a:r>
          </a:p>
          <a:p>
            <a:pPr algn="l">
              <a:lnSpc>
                <a:spcPts val="3200"/>
              </a:lnSpc>
            </a:pPr>
          </a:p>
          <a:p>
            <a:pPr algn="l" marL="690881" indent="-345440" lvl="1">
              <a:lnSpc>
                <a:spcPts val="3200"/>
              </a:lnSpc>
              <a:buFont typeface="Arial"/>
              <a:buChar char="•"/>
            </a:pPr>
            <a:r>
              <a:rPr lang="en-US" sz="3200">
                <a:solidFill>
                  <a:srgbClr val="000000"/>
                </a:solidFill>
                <a:latin typeface="Public Sans"/>
                <a:ea typeface="Public Sans"/>
                <a:cs typeface="Public Sans"/>
                <a:sym typeface="Public Sans"/>
              </a:rPr>
              <a:t>Kỷ nguyên 4.0: Sự bùng nổ của Internet vạn vật (IoT) mở ra thị trường thiết bị thông minh đầy tiềm năng.</a:t>
            </a:r>
          </a:p>
          <a:p>
            <a:pPr algn="l" marL="1381761" indent="-460587" lvl="2">
              <a:lnSpc>
                <a:spcPts val="3200"/>
              </a:lnSpc>
              <a:buFont typeface="Arial"/>
              <a:buChar char="⚬"/>
            </a:pPr>
            <a:r>
              <a:rPr lang="en-US" sz="3200">
                <a:solidFill>
                  <a:srgbClr val="000000"/>
                </a:solidFill>
                <a:latin typeface="Public Sans"/>
                <a:ea typeface="Public Sans"/>
                <a:cs typeface="Public Sans"/>
                <a:sym typeface="Public Sans"/>
              </a:rPr>
              <a:t>Vấn đề hiện nay:</a:t>
            </a:r>
          </a:p>
          <a:p>
            <a:pPr algn="l" marL="1381761" indent="-460587" lvl="2">
              <a:lnSpc>
                <a:spcPts val="3200"/>
              </a:lnSpc>
              <a:buFont typeface="Arial"/>
              <a:buChar char="⚬"/>
            </a:pPr>
            <a:r>
              <a:rPr lang="en-US" sz="3200">
                <a:solidFill>
                  <a:srgbClr val="000000"/>
                </a:solidFill>
                <a:latin typeface="Public Sans"/>
                <a:ea typeface="Public Sans"/>
                <a:cs typeface="Public Sans"/>
                <a:sym typeface="Public Sans"/>
              </a:rPr>
              <a:t>Sự phân mảnh lớn trong hệ sinh thái công nghệ tại Việt Nam.</a:t>
            </a:r>
          </a:p>
          <a:p>
            <a:pPr algn="l" marL="1381761" indent="-460587" lvl="2">
              <a:lnSpc>
                <a:spcPts val="3200"/>
              </a:lnSpc>
              <a:buFont typeface="Arial"/>
              <a:buChar char="⚬"/>
            </a:pPr>
            <a:r>
              <a:rPr lang="en-US" sz="3200">
                <a:solidFill>
                  <a:srgbClr val="000000"/>
                </a:solidFill>
                <a:latin typeface="Public Sans"/>
                <a:ea typeface="Public Sans"/>
                <a:cs typeface="Public Sans"/>
                <a:sym typeface="Public Sans"/>
              </a:rPr>
              <a:t>Các thiết bị rời rạc từ nhiều nhà sản xuất thiếu tính đồng bộ.</a:t>
            </a:r>
          </a:p>
          <a:p>
            <a:pPr algn="l" marL="1381761" indent="-460587" lvl="2">
              <a:lnSpc>
                <a:spcPts val="3200"/>
              </a:lnSpc>
              <a:buFont typeface="Arial"/>
              <a:buChar char="⚬"/>
            </a:pPr>
            <a:r>
              <a:rPr lang="en-US" sz="3200">
                <a:solidFill>
                  <a:srgbClr val="000000"/>
                </a:solidFill>
                <a:latin typeface="Public Sans"/>
                <a:ea typeface="Public Sans"/>
                <a:cs typeface="Public Sans"/>
                <a:sym typeface="Public Sans"/>
              </a:rPr>
              <a:t>Khó khăn trong việc quản lý, vận hành và phân phối kinh doanh thống nhất.</a:t>
            </a:r>
          </a:p>
          <a:p>
            <a:pPr algn="l">
              <a:lnSpc>
                <a:spcPts val="3200"/>
              </a:lnSpc>
            </a:pPr>
          </a:p>
          <a:p>
            <a:pPr algn="l" marL="690881" indent="-345440" lvl="1">
              <a:lnSpc>
                <a:spcPts val="3200"/>
              </a:lnSpc>
              <a:buFont typeface="Arial"/>
              <a:buChar char="•"/>
            </a:pPr>
            <a:r>
              <a:rPr lang="en-US" sz="3200">
                <a:solidFill>
                  <a:srgbClr val="000000"/>
                </a:solidFill>
                <a:latin typeface="Public Sans"/>
                <a:ea typeface="Public Sans"/>
                <a:cs typeface="Public Sans"/>
                <a:sym typeface="Public Sans"/>
              </a:rPr>
              <a:t>Cơ hội: Nhu cầu về một hệ thống quản lý tập trung và cung cấp thông tin và giải pháp toàn diện.</a:t>
            </a:r>
          </a:p>
          <a:p>
            <a:pPr algn="l">
              <a:lnSpc>
                <a:spcPts val="3200"/>
              </a:lnSpc>
            </a:pPr>
          </a:p>
        </p:txBody>
      </p:sp>
      <p:sp>
        <p:nvSpPr>
          <p:cNvPr name="TextBox 14" id="14"/>
          <p:cNvSpPr txBox="true"/>
          <p:nvPr/>
        </p:nvSpPr>
        <p:spPr>
          <a:xfrm rot="0">
            <a:off x="806579" y="9535720"/>
            <a:ext cx="1817370" cy="300990"/>
          </a:xfrm>
          <a:prstGeom prst="rect">
            <a:avLst/>
          </a:prstGeom>
        </p:spPr>
        <p:txBody>
          <a:bodyPr anchor="t" rtlCol="false" tIns="0" lIns="0" bIns="0" rIns="0">
            <a:spAutoFit/>
          </a:bodyPr>
          <a:lstStyle/>
          <a:p>
            <a:pPr algn="ctr">
              <a:lnSpc>
                <a:spcPts val="2100"/>
              </a:lnSpc>
              <a:spcBef>
                <a:spcPct val="0"/>
              </a:spcBef>
            </a:pPr>
            <a:r>
              <a:rPr lang="en-US" b="true" sz="2100">
                <a:solidFill>
                  <a:srgbClr val="FFFFFF"/>
                </a:solidFill>
                <a:latin typeface="Public Sans Heavy"/>
                <a:ea typeface="Public Sans Heavy"/>
                <a:cs typeface="Public Sans Heavy"/>
                <a:sym typeface="Public Sans Heavy"/>
              </a:rPr>
              <a:t>SYNWAVECO </a:t>
            </a:r>
          </a:p>
        </p:txBody>
      </p:sp>
      <p:sp>
        <p:nvSpPr>
          <p:cNvPr name="TextBox 15" id="15"/>
          <p:cNvSpPr txBox="true"/>
          <p:nvPr/>
        </p:nvSpPr>
        <p:spPr>
          <a:xfrm rot="0">
            <a:off x="0" y="1433518"/>
            <a:ext cx="10393686" cy="419121"/>
          </a:xfrm>
          <a:prstGeom prst="rect">
            <a:avLst/>
          </a:prstGeom>
        </p:spPr>
        <p:txBody>
          <a:bodyPr anchor="t" rtlCol="false" tIns="0" lIns="0" bIns="0" rIns="0">
            <a:spAutoFit/>
          </a:bodyPr>
          <a:lstStyle/>
          <a:p>
            <a:pPr algn="l">
              <a:lnSpc>
                <a:spcPts val="3099"/>
              </a:lnSpc>
              <a:spcBef>
                <a:spcPct val="0"/>
              </a:spcBef>
            </a:pPr>
            <a:r>
              <a:rPr lang="en-US" b="true" sz="3099">
                <a:solidFill>
                  <a:srgbClr val="000000"/>
                </a:solidFill>
                <a:latin typeface="Public Sans Heavy"/>
                <a:ea typeface="Public Sans Heavy"/>
                <a:cs typeface="Public Sans Heavy"/>
                <a:sym typeface="Public Sans Heavy"/>
              </a:rPr>
              <a:t>1.1 Giới thiệu dự án và ý nghĩa thương hiệu SynWavEco</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02272" y="2185861"/>
            <a:ext cx="5879003" cy="5026323"/>
          </a:xfrm>
          <a:custGeom>
            <a:avLst/>
            <a:gdLst/>
            <a:ahLst/>
            <a:cxnLst/>
            <a:rect r="r" b="b" t="t" l="l"/>
            <a:pathLst>
              <a:path h="5026323" w="5879003">
                <a:moveTo>
                  <a:pt x="0" y="0"/>
                </a:moveTo>
                <a:lnTo>
                  <a:pt x="5879003" y="0"/>
                </a:lnTo>
                <a:lnTo>
                  <a:pt x="5879003" y="5026324"/>
                </a:lnTo>
                <a:lnTo>
                  <a:pt x="0" y="5026324"/>
                </a:lnTo>
                <a:lnTo>
                  <a:pt x="0" y="0"/>
                </a:lnTo>
                <a:close/>
              </a:path>
            </a:pathLst>
          </a:custGeom>
          <a:blipFill>
            <a:blip r:embed="rId4"/>
            <a:stretch>
              <a:fillRect l="0" t="0" r="0" b="0"/>
            </a:stretch>
          </a:blipFill>
        </p:spPr>
      </p:sp>
      <p:sp>
        <p:nvSpPr>
          <p:cNvPr name="TextBox 4" id="4"/>
          <p:cNvSpPr txBox="true"/>
          <p:nvPr/>
        </p:nvSpPr>
        <p:spPr>
          <a:xfrm rot="0">
            <a:off x="221061" y="464885"/>
            <a:ext cx="10374546" cy="751774"/>
          </a:xfrm>
          <a:prstGeom prst="rect">
            <a:avLst/>
          </a:prstGeom>
        </p:spPr>
        <p:txBody>
          <a:bodyPr anchor="t" rtlCol="false" tIns="0" lIns="0" bIns="0" rIns="0">
            <a:spAutoFit/>
          </a:bodyPr>
          <a:lstStyle/>
          <a:p>
            <a:pPr algn="l">
              <a:lnSpc>
                <a:spcPts val="5600"/>
              </a:lnSpc>
            </a:pPr>
            <a:r>
              <a:rPr lang="en-US" sz="5600" b="true">
                <a:solidFill>
                  <a:srgbClr val="191919"/>
                </a:solidFill>
                <a:latin typeface="Public Sans Bold"/>
                <a:ea typeface="Public Sans Bold"/>
                <a:cs typeface="Public Sans Bold"/>
                <a:sym typeface="Public Sans Bold"/>
              </a:rPr>
              <a:t>2.1.</a:t>
            </a:r>
            <a:r>
              <a:rPr lang="en-US" sz="5600" b="true">
                <a:solidFill>
                  <a:srgbClr val="191919"/>
                </a:solidFill>
                <a:latin typeface="Public Sans Bold"/>
                <a:ea typeface="Public Sans Bold"/>
                <a:cs typeface="Public Sans Bold"/>
                <a:sym typeface="Public Sans Bold"/>
              </a:rPr>
              <a:t> Bộ nhận diện thương hiệu</a:t>
            </a:r>
          </a:p>
        </p:txBody>
      </p:sp>
      <p:sp>
        <p:nvSpPr>
          <p:cNvPr name="TextBox 5" id="5"/>
          <p:cNvSpPr txBox="true"/>
          <p:nvPr/>
        </p:nvSpPr>
        <p:spPr>
          <a:xfrm rot="0">
            <a:off x="12504076" y="7714960"/>
            <a:ext cx="4477199" cy="1123950"/>
          </a:xfrm>
          <a:prstGeom prst="rect">
            <a:avLst/>
          </a:prstGeom>
        </p:spPr>
        <p:txBody>
          <a:bodyPr anchor="t" rtlCol="false" tIns="0" lIns="0" bIns="0" rIns="0">
            <a:spAutoFit/>
          </a:bodyPr>
          <a:lstStyle/>
          <a:p>
            <a:pPr algn="l">
              <a:lnSpc>
                <a:spcPts val="2940"/>
              </a:lnSpc>
            </a:pPr>
            <a:r>
              <a:rPr lang="en-US" sz="2100">
                <a:solidFill>
                  <a:srgbClr val="FFFFFF"/>
                </a:solidFill>
                <a:latin typeface="Public Sans"/>
                <a:ea typeface="Public Sans"/>
                <a:cs typeface="Public Sans"/>
                <a:sym typeface="Public Sans"/>
              </a:rPr>
              <a:t>Thuyết trình phục vụ nhiều mục đích nên  là một công cụ hữu hiệu trong thuyết phục và giảng dạy.</a:t>
            </a:r>
          </a:p>
        </p:txBody>
      </p:sp>
      <p:grpSp>
        <p:nvGrpSpPr>
          <p:cNvPr name="Group 6" id="6"/>
          <p:cNvGrpSpPr/>
          <p:nvPr/>
        </p:nvGrpSpPr>
        <p:grpSpPr>
          <a:xfrm rot="0">
            <a:off x="-3497855" y="1216726"/>
            <a:ext cx="14093462" cy="10287000"/>
            <a:chOff x="0" y="0"/>
            <a:chExt cx="3373780" cy="2462566"/>
          </a:xfrm>
        </p:grpSpPr>
        <p:sp>
          <p:nvSpPr>
            <p:cNvPr name="Freeform 7" id="7"/>
            <p:cNvSpPr/>
            <p:nvPr/>
          </p:nvSpPr>
          <p:spPr>
            <a:xfrm flipH="false" flipV="false" rot="0">
              <a:off x="0" y="0"/>
              <a:ext cx="3373780" cy="2462566"/>
            </a:xfrm>
            <a:custGeom>
              <a:avLst/>
              <a:gdLst/>
              <a:ahLst/>
              <a:cxnLst/>
              <a:rect r="r" b="b" t="t" l="l"/>
              <a:pathLst>
                <a:path h="2462566" w="3373780">
                  <a:moveTo>
                    <a:pt x="3249320" y="2462566"/>
                  </a:moveTo>
                  <a:lnTo>
                    <a:pt x="124460" y="2462566"/>
                  </a:lnTo>
                  <a:cubicBezTo>
                    <a:pt x="55880" y="2462566"/>
                    <a:pt x="0" y="2406686"/>
                    <a:pt x="0" y="2338106"/>
                  </a:cubicBezTo>
                  <a:lnTo>
                    <a:pt x="0" y="124460"/>
                  </a:lnTo>
                  <a:cubicBezTo>
                    <a:pt x="0" y="55880"/>
                    <a:pt x="55880" y="0"/>
                    <a:pt x="124460" y="0"/>
                  </a:cubicBezTo>
                  <a:lnTo>
                    <a:pt x="3249320" y="0"/>
                  </a:lnTo>
                  <a:cubicBezTo>
                    <a:pt x="3317900" y="0"/>
                    <a:pt x="3373780" y="55880"/>
                    <a:pt x="3373780" y="124460"/>
                  </a:cubicBezTo>
                  <a:lnTo>
                    <a:pt x="3373780" y="2338106"/>
                  </a:lnTo>
                  <a:cubicBezTo>
                    <a:pt x="3373780" y="2406686"/>
                    <a:pt x="3317900" y="2462566"/>
                    <a:pt x="3249320" y="2462566"/>
                  </a:cubicBezTo>
                  <a:close/>
                </a:path>
              </a:pathLst>
            </a:custGeom>
            <a:solidFill>
              <a:srgbClr val="FEE600"/>
            </a:solidFill>
          </p:spPr>
        </p:sp>
      </p:grpSp>
      <p:sp>
        <p:nvSpPr>
          <p:cNvPr name="TextBox 8" id="8"/>
          <p:cNvSpPr txBox="true"/>
          <p:nvPr/>
        </p:nvSpPr>
        <p:spPr>
          <a:xfrm rot="0">
            <a:off x="221061" y="9334210"/>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000000"/>
                </a:solidFill>
                <a:latin typeface="Public Sans Bold"/>
                <a:ea typeface="Public Sans Bold"/>
                <a:cs typeface="Public Sans Bold"/>
                <a:sym typeface="Public Sans Bold"/>
              </a:rPr>
              <a:t>SYNWAVECO </a:t>
            </a:r>
          </a:p>
        </p:txBody>
      </p:sp>
      <p:sp>
        <p:nvSpPr>
          <p:cNvPr name="TextBox 9" id="9"/>
          <p:cNvSpPr txBox="true"/>
          <p:nvPr/>
        </p:nvSpPr>
        <p:spPr>
          <a:xfrm rot="0">
            <a:off x="1052279" y="2029293"/>
            <a:ext cx="8712110" cy="7296150"/>
          </a:xfrm>
          <a:prstGeom prst="rect">
            <a:avLst/>
          </a:prstGeom>
        </p:spPr>
        <p:txBody>
          <a:bodyPr anchor="t" rtlCol="false" tIns="0" lIns="0" bIns="0" rIns="0">
            <a:spAutoFit/>
          </a:bodyPr>
          <a:lstStyle/>
          <a:p>
            <a:pPr algn="l">
              <a:lnSpc>
                <a:spcPts val="3839"/>
              </a:lnSpc>
              <a:spcBef>
                <a:spcPct val="0"/>
              </a:spcBef>
            </a:pPr>
            <a:r>
              <a:rPr lang="en-US" b="true" sz="3199">
                <a:solidFill>
                  <a:srgbClr val="000000"/>
                </a:solidFill>
                <a:latin typeface="Public Sans Bold"/>
                <a:ea typeface="Public Sans Bold"/>
                <a:cs typeface="Public Sans Bold"/>
                <a:sym typeface="Public Sans Bold"/>
              </a:rPr>
              <a:t>Màu sắc:</a:t>
            </a:r>
            <a:r>
              <a:rPr lang="en-US" b="true" sz="3199">
                <a:solidFill>
                  <a:srgbClr val="000000"/>
                </a:solidFill>
                <a:latin typeface="Public Sans Bold"/>
                <a:ea typeface="Public Sans Bold"/>
                <a:cs typeface="Public Sans Bold"/>
                <a:sym typeface="Public Sans Bold"/>
              </a:rPr>
              <a:t> Tông xanh lá cây tươi mát (Nature Green).</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Hệ thống biểu tượng tích hợp: * Chiếc lá: Tượng trưng cho sự phát triển iot tới môi trường một cách thân thiện.</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Eco viết tắc cho Ecomerce, Eco </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Bánh</a:t>
            </a:r>
            <a:r>
              <a:rPr lang="en-US" sz="3199">
                <a:solidFill>
                  <a:srgbClr val="000000"/>
                </a:solidFill>
                <a:latin typeface="Public Sans"/>
                <a:ea typeface="Public Sans"/>
                <a:cs typeface="Public Sans"/>
                <a:sym typeface="Public Sans"/>
              </a:rPr>
              <a:t> răng: Biểu trưng cho quy trình sản xuất và vận hành công nghiệp.</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Ký hiệu $: Đại diện cho hiệu quả kinh tế và lợi nhuận thực tiễn.</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Sự chuyển màu (Gradient Blue to Green): Biểu hiện cho dòng chảy thông tin và sự giao thoa hoàn hảo giữa kỹ thuật chuyên sâu với ứng dụng thực tiễn bền vững.</a:t>
            </a:r>
          </a:p>
          <a:p>
            <a:pPr algn="l">
              <a:lnSpc>
                <a:spcPts val="383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02272" y="2185861"/>
            <a:ext cx="5879003" cy="5026323"/>
          </a:xfrm>
          <a:custGeom>
            <a:avLst/>
            <a:gdLst/>
            <a:ahLst/>
            <a:cxnLst/>
            <a:rect r="r" b="b" t="t" l="l"/>
            <a:pathLst>
              <a:path h="5026323" w="5879003">
                <a:moveTo>
                  <a:pt x="0" y="0"/>
                </a:moveTo>
                <a:lnTo>
                  <a:pt x="5879003" y="0"/>
                </a:lnTo>
                <a:lnTo>
                  <a:pt x="5879003" y="5026324"/>
                </a:lnTo>
                <a:lnTo>
                  <a:pt x="0" y="5026324"/>
                </a:lnTo>
                <a:lnTo>
                  <a:pt x="0" y="0"/>
                </a:lnTo>
                <a:close/>
              </a:path>
            </a:pathLst>
          </a:custGeom>
          <a:blipFill>
            <a:blip r:embed="rId4"/>
            <a:stretch>
              <a:fillRect l="0" t="0" r="0" b="0"/>
            </a:stretch>
          </a:blipFill>
        </p:spPr>
      </p:sp>
      <p:sp>
        <p:nvSpPr>
          <p:cNvPr name="TextBox 4" id="4"/>
          <p:cNvSpPr txBox="true"/>
          <p:nvPr/>
        </p:nvSpPr>
        <p:spPr>
          <a:xfrm rot="0">
            <a:off x="221061" y="464885"/>
            <a:ext cx="15922161" cy="1456558"/>
          </a:xfrm>
          <a:prstGeom prst="rect">
            <a:avLst/>
          </a:prstGeom>
        </p:spPr>
        <p:txBody>
          <a:bodyPr anchor="t" rtlCol="false" tIns="0" lIns="0" bIns="0" rIns="0">
            <a:spAutoFit/>
          </a:bodyPr>
          <a:lstStyle/>
          <a:p>
            <a:pPr algn="l">
              <a:lnSpc>
                <a:spcPts val="5600"/>
              </a:lnSpc>
            </a:pPr>
            <a:r>
              <a:rPr lang="en-US" sz="5600" b="true">
                <a:solidFill>
                  <a:srgbClr val="191919"/>
                </a:solidFill>
                <a:latin typeface="Public Sans Bold"/>
                <a:ea typeface="Public Sans Bold"/>
                <a:cs typeface="Public Sans Bold"/>
                <a:sym typeface="Public Sans Bold"/>
              </a:rPr>
              <a:t>2.2 Tầm</a:t>
            </a:r>
            <a:r>
              <a:rPr lang="en-US" sz="5600" b="true">
                <a:solidFill>
                  <a:srgbClr val="191919"/>
                </a:solidFill>
                <a:latin typeface="Public Sans Bold"/>
                <a:ea typeface="Public Sans Bold"/>
                <a:cs typeface="Public Sans Bold"/>
                <a:sym typeface="Public Sans Bold"/>
              </a:rPr>
              <a:t> nhìn và sứ mệnh của thương hiệu</a:t>
            </a:r>
          </a:p>
          <a:p>
            <a:pPr algn="l">
              <a:lnSpc>
                <a:spcPts val="5600"/>
              </a:lnSpc>
            </a:pPr>
          </a:p>
        </p:txBody>
      </p:sp>
      <p:sp>
        <p:nvSpPr>
          <p:cNvPr name="TextBox 5" id="5"/>
          <p:cNvSpPr txBox="true"/>
          <p:nvPr/>
        </p:nvSpPr>
        <p:spPr>
          <a:xfrm rot="0">
            <a:off x="12504076" y="7714960"/>
            <a:ext cx="4477199" cy="1123950"/>
          </a:xfrm>
          <a:prstGeom prst="rect">
            <a:avLst/>
          </a:prstGeom>
        </p:spPr>
        <p:txBody>
          <a:bodyPr anchor="t" rtlCol="false" tIns="0" lIns="0" bIns="0" rIns="0">
            <a:spAutoFit/>
          </a:bodyPr>
          <a:lstStyle/>
          <a:p>
            <a:pPr algn="l">
              <a:lnSpc>
                <a:spcPts val="2940"/>
              </a:lnSpc>
            </a:pPr>
            <a:r>
              <a:rPr lang="en-US" sz="2100">
                <a:solidFill>
                  <a:srgbClr val="FFFFFF"/>
                </a:solidFill>
                <a:latin typeface="Public Sans"/>
                <a:ea typeface="Public Sans"/>
                <a:cs typeface="Public Sans"/>
                <a:sym typeface="Public Sans"/>
              </a:rPr>
              <a:t>Thuyết trình phục vụ nhiều mục đích nên  là một công cụ hữu hiệu trong thuyết phục và giảng dạy.</a:t>
            </a:r>
          </a:p>
        </p:txBody>
      </p:sp>
      <p:grpSp>
        <p:nvGrpSpPr>
          <p:cNvPr name="Group 6" id="6"/>
          <p:cNvGrpSpPr/>
          <p:nvPr/>
        </p:nvGrpSpPr>
        <p:grpSpPr>
          <a:xfrm rot="0">
            <a:off x="-3497855" y="1216726"/>
            <a:ext cx="14093462" cy="10287000"/>
            <a:chOff x="0" y="0"/>
            <a:chExt cx="3373780" cy="2462566"/>
          </a:xfrm>
        </p:grpSpPr>
        <p:sp>
          <p:nvSpPr>
            <p:cNvPr name="Freeform 7" id="7"/>
            <p:cNvSpPr/>
            <p:nvPr/>
          </p:nvSpPr>
          <p:spPr>
            <a:xfrm flipH="false" flipV="false" rot="0">
              <a:off x="0" y="0"/>
              <a:ext cx="3373780" cy="2462566"/>
            </a:xfrm>
            <a:custGeom>
              <a:avLst/>
              <a:gdLst/>
              <a:ahLst/>
              <a:cxnLst/>
              <a:rect r="r" b="b" t="t" l="l"/>
              <a:pathLst>
                <a:path h="2462566" w="3373780">
                  <a:moveTo>
                    <a:pt x="3249320" y="2462566"/>
                  </a:moveTo>
                  <a:lnTo>
                    <a:pt x="124460" y="2462566"/>
                  </a:lnTo>
                  <a:cubicBezTo>
                    <a:pt x="55880" y="2462566"/>
                    <a:pt x="0" y="2406686"/>
                    <a:pt x="0" y="2338106"/>
                  </a:cubicBezTo>
                  <a:lnTo>
                    <a:pt x="0" y="124460"/>
                  </a:lnTo>
                  <a:cubicBezTo>
                    <a:pt x="0" y="55880"/>
                    <a:pt x="55880" y="0"/>
                    <a:pt x="124460" y="0"/>
                  </a:cubicBezTo>
                  <a:lnTo>
                    <a:pt x="3249320" y="0"/>
                  </a:lnTo>
                  <a:cubicBezTo>
                    <a:pt x="3317900" y="0"/>
                    <a:pt x="3373780" y="55880"/>
                    <a:pt x="3373780" y="124460"/>
                  </a:cubicBezTo>
                  <a:lnTo>
                    <a:pt x="3373780" y="2338106"/>
                  </a:lnTo>
                  <a:cubicBezTo>
                    <a:pt x="3373780" y="2406686"/>
                    <a:pt x="3317900" y="2462566"/>
                    <a:pt x="3249320" y="2462566"/>
                  </a:cubicBezTo>
                  <a:close/>
                </a:path>
              </a:pathLst>
            </a:custGeom>
            <a:solidFill>
              <a:srgbClr val="FEE600"/>
            </a:solidFill>
          </p:spPr>
        </p:sp>
      </p:grpSp>
      <p:sp>
        <p:nvSpPr>
          <p:cNvPr name="TextBox 8" id="8"/>
          <p:cNvSpPr txBox="true"/>
          <p:nvPr/>
        </p:nvSpPr>
        <p:spPr>
          <a:xfrm rot="0">
            <a:off x="221061" y="9334210"/>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000000"/>
                </a:solidFill>
                <a:latin typeface="Public Sans Bold"/>
                <a:ea typeface="Public Sans Bold"/>
                <a:cs typeface="Public Sans Bold"/>
                <a:sym typeface="Public Sans Bold"/>
              </a:rPr>
              <a:t>SYNWAVECO </a:t>
            </a:r>
          </a:p>
        </p:txBody>
      </p:sp>
      <p:sp>
        <p:nvSpPr>
          <p:cNvPr name="TextBox 9" id="9"/>
          <p:cNvSpPr txBox="true"/>
          <p:nvPr/>
        </p:nvSpPr>
        <p:spPr>
          <a:xfrm rot="0">
            <a:off x="1052279" y="2029293"/>
            <a:ext cx="8712110" cy="8268825"/>
          </a:xfrm>
          <a:prstGeom prst="rect">
            <a:avLst/>
          </a:prstGeom>
        </p:spPr>
        <p:txBody>
          <a:bodyPr anchor="t" rtlCol="false" tIns="0" lIns="0" bIns="0" rIns="0">
            <a:spAutoFit/>
          </a:bodyPr>
          <a:lstStyle/>
          <a:p>
            <a:pPr algn="l">
              <a:lnSpc>
                <a:spcPts val="3839"/>
              </a:lnSpc>
              <a:spcBef>
                <a:spcPct val="0"/>
              </a:spcBef>
            </a:pPr>
            <a:r>
              <a:rPr lang="en-US" b="true" sz="3199">
                <a:solidFill>
                  <a:srgbClr val="000000"/>
                </a:solidFill>
                <a:latin typeface="Public Sans Bold"/>
                <a:ea typeface="Public Sans Bold"/>
                <a:cs typeface="Public Sans Bold"/>
                <a:sym typeface="Public Sans Bold"/>
              </a:rPr>
              <a:t>Tầm nhìn chiến lược của SynWavEco</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Mục tiêu dài hạn: Trở thành hệ sinh thái Thương mại điện tử dẫn đầu tại Việt Nam trong lĩnh vực cung cấp sản phẩm và giải pháp IoT tích hợp toàn diện.</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Định vị khác biệt: * Không dừng lại ở việc bán</a:t>
            </a:r>
            <a:r>
              <a:rPr lang="en-US" sz="3199">
                <a:solidFill>
                  <a:srgbClr val="000000"/>
                </a:solidFill>
                <a:latin typeface="Public Sans"/>
                <a:ea typeface="Public Sans"/>
                <a:cs typeface="Public Sans"/>
                <a:sym typeface="Public Sans"/>
              </a:rPr>
              <a:t> lẻ linh kiện đơn thuần.</a:t>
            </a:r>
          </a:p>
          <a:p>
            <a:pPr algn="l" marL="1381719" indent="-460573" lvl="2">
              <a:lnSpc>
                <a:spcPts val="3839"/>
              </a:lnSpc>
              <a:spcBef>
                <a:spcPct val="0"/>
              </a:spcBef>
              <a:buFont typeface="Arial"/>
              <a:buChar char="⚬"/>
            </a:pPr>
            <a:r>
              <a:rPr lang="en-US" sz="3199">
                <a:solidFill>
                  <a:srgbClr val="000000"/>
                </a:solidFill>
                <a:latin typeface="Public Sans"/>
                <a:ea typeface="Public Sans"/>
                <a:cs typeface="Public Sans"/>
                <a:sym typeface="Public Sans"/>
              </a:rPr>
              <a:t>Kiến tạo môi trường kết nối thông minh, nơi các thiết bị hỗ trợ lẫn nhau theo nguyên lý hiệp lực để tạo giá trị tổng thể lớn hơn.</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Nền tảng vận hành: * Dựa trên sự bền vững và tối ưu hóa dữ liệu hành vi người dùng trên website để cung cấp các gói giải pháp giá trị gia tăng.</a:t>
            </a:r>
          </a:p>
          <a:p>
            <a:pPr algn="l" marL="690859" indent="-345430" lvl="1">
              <a:lnSpc>
                <a:spcPts val="3839"/>
              </a:lnSpc>
              <a:spcBef>
                <a:spcPct val="0"/>
              </a:spcBef>
              <a:buFont typeface="Arial"/>
              <a:buChar char="•"/>
            </a:pPr>
          </a:p>
          <a:p>
            <a:pPr algn="l">
              <a:lnSpc>
                <a:spcPts val="383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02272" y="2185861"/>
            <a:ext cx="5879003" cy="5026323"/>
          </a:xfrm>
          <a:custGeom>
            <a:avLst/>
            <a:gdLst/>
            <a:ahLst/>
            <a:cxnLst/>
            <a:rect r="r" b="b" t="t" l="l"/>
            <a:pathLst>
              <a:path h="5026323" w="5879003">
                <a:moveTo>
                  <a:pt x="0" y="0"/>
                </a:moveTo>
                <a:lnTo>
                  <a:pt x="5879003" y="0"/>
                </a:lnTo>
                <a:lnTo>
                  <a:pt x="5879003" y="5026324"/>
                </a:lnTo>
                <a:lnTo>
                  <a:pt x="0" y="5026324"/>
                </a:lnTo>
                <a:lnTo>
                  <a:pt x="0" y="0"/>
                </a:lnTo>
                <a:close/>
              </a:path>
            </a:pathLst>
          </a:custGeom>
          <a:blipFill>
            <a:blip r:embed="rId4"/>
            <a:stretch>
              <a:fillRect l="0" t="0" r="0" b="0"/>
            </a:stretch>
          </a:blipFill>
        </p:spPr>
      </p:sp>
      <p:sp>
        <p:nvSpPr>
          <p:cNvPr name="TextBox 4" id="4"/>
          <p:cNvSpPr txBox="true"/>
          <p:nvPr/>
        </p:nvSpPr>
        <p:spPr>
          <a:xfrm rot="0">
            <a:off x="221061" y="464885"/>
            <a:ext cx="15922161" cy="1456558"/>
          </a:xfrm>
          <a:prstGeom prst="rect">
            <a:avLst/>
          </a:prstGeom>
        </p:spPr>
        <p:txBody>
          <a:bodyPr anchor="t" rtlCol="false" tIns="0" lIns="0" bIns="0" rIns="0">
            <a:spAutoFit/>
          </a:bodyPr>
          <a:lstStyle/>
          <a:p>
            <a:pPr algn="l">
              <a:lnSpc>
                <a:spcPts val="5600"/>
              </a:lnSpc>
            </a:pPr>
            <a:r>
              <a:rPr lang="en-US" sz="5600" b="true">
                <a:solidFill>
                  <a:srgbClr val="191919"/>
                </a:solidFill>
                <a:latin typeface="Public Sans Bold"/>
                <a:ea typeface="Public Sans Bold"/>
                <a:cs typeface="Public Sans Bold"/>
                <a:sym typeface="Public Sans Bold"/>
              </a:rPr>
              <a:t>2.2 Tầm</a:t>
            </a:r>
            <a:r>
              <a:rPr lang="en-US" sz="5600" b="true">
                <a:solidFill>
                  <a:srgbClr val="191919"/>
                </a:solidFill>
                <a:latin typeface="Public Sans Bold"/>
                <a:ea typeface="Public Sans Bold"/>
                <a:cs typeface="Public Sans Bold"/>
                <a:sym typeface="Public Sans Bold"/>
              </a:rPr>
              <a:t> nhìn và sứ mệnh của thương hiệu</a:t>
            </a:r>
          </a:p>
          <a:p>
            <a:pPr algn="l">
              <a:lnSpc>
                <a:spcPts val="5600"/>
              </a:lnSpc>
            </a:pPr>
          </a:p>
        </p:txBody>
      </p:sp>
      <p:sp>
        <p:nvSpPr>
          <p:cNvPr name="TextBox 5" id="5"/>
          <p:cNvSpPr txBox="true"/>
          <p:nvPr/>
        </p:nvSpPr>
        <p:spPr>
          <a:xfrm rot="0">
            <a:off x="12504076" y="7714960"/>
            <a:ext cx="4477199" cy="1123950"/>
          </a:xfrm>
          <a:prstGeom prst="rect">
            <a:avLst/>
          </a:prstGeom>
        </p:spPr>
        <p:txBody>
          <a:bodyPr anchor="t" rtlCol="false" tIns="0" lIns="0" bIns="0" rIns="0">
            <a:spAutoFit/>
          </a:bodyPr>
          <a:lstStyle/>
          <a:p>
            <a:pPr algn="l">
              <a:lnSpc>
                <a:spcPts val="2940"/>
              </a:lnSpc>
            </a:pPr>
            <a:r>
              <a:rPr lang="en-US" sz="2100">
                <a:solidFill>
                  <a:srgbClr val="FFFFFF"/>
                </a:solidFill>
                <a:latin typeface="Public Sans"/>
                <a:ea typeface="Public Sans"/>
                <a:cs typeface="Public Sans"/>
                <a:sym typeface="Public Sans"/>
              </a:rPr>
              <a:t>Thuyết trình phục vụ nhiều mục đích nên  là một công cụ hữu hiệu trong thuyết phục và giảng dạy.</a:t>
            </a:r>
          </a:p>
        </p:txBody>
      </p:sp>
      <p:grpSp>
        <p:nvGrpSpPr>
          <p:cNvPr name="Group 6" id="6"/>
          <p:cNvGrpSpPr/>
          <p:nvPr/>
        </p:nvGrpSpPr>
        <p:grpSpPr>
          <a:xfrm rot="0">
            <a:off x="-3497855" y="1216726"/>
            <a:ext cx="14093462" cy="10287000"/>
            <a:chOff x="0" y="0"/>
            <a:chExt cx="3373780" cy="2462566"/>
          </a:xfrm>
        </p:grpSpPr>
        <p:sp>
          <p:nvSpPr>
            <p:cNvPr name="Freeform 7" id="7"/>
            <p:cNvSpPr/>
            <p:nvPr/>
          </p:nvSpPr>
          <p:spPr>
            <a:xfrm flipH="false" flipV="false" rot="0">
              <a:off x="0" y="0"/>
              <a:ext cx="3373780" cy="2462566"/>
            </a:xfrm>
            <a:custGeom>
              <a:avLst/>
              <a:gdLst/>
              <a:ahLst/>
              <a:cxnLst/>
              <a:rect r="r" b="b" t="t" l="l"/>
              <a:pathLst>
                <a:path h="2462566" w="3373780">
                  <a:moveTo>
                    <a:pt x="3249320" y="2462566"/>
                  </a:moveTo>
                  <a:lnTo>
                    <a:pt x="124460" y="2462566"/>
                  </a:lnTo>
                  <a:cubicBezTo>
                    <a:pt x="55880" y="2462566"/>
                    <a:pt x="0" y="2406686"/>
                    <a:pt x="0" y="2338106"/>
                  </a:cubicBezTo>
                  <a:lnTo>
                    <a:pt x="0" y="124460"/>
                  </a:lnTo>
                  <a:cubicBezTo>
                    <a:pt x="0" y="55880"/>
                    <a:pt x="55880" y="0"/>
                    <a:pt x="124460" y="0"/>
                  </a:cubicBezTo>
                  <a:lnTo>
                    <a:pt x="3249320" y="0"/>
                  </a:lnTo>
                  <a:cubicBezTo>
                    <a:pt x="3317900" y="0"/>
                    <a:pt x="3373780" y="55880"/>
                    <a:pt x="3373780" y="124460"/>
                  </a:cubicBezTo>
                  <a:lnTo>
                    <a:pt x="3373780" y="2338106"/>
                  </a:lnTo>
                  <a:cubicBezTo>
                    <a:pt x="3373780" y="2406686"/>
                    <a:pt x="3317900" y="2462566"/>
                    <a:pt x="3249320" y="2462566"/>
                  </a:cubicBezTo>
                  <a:close/>
                </a:path>
              </a:pathLst>
            </a:custGeom>
            <a:solidFill>
              <a:srgbClr val="FEE600"/>
            </a:solidFill>
          </p:spPr>
        </p:sp>
      </p:grpSp>
      <p:sp>
        <p:nvSpPr>
          <p:cNvPr name="TextBox 8" id="8"/>
          <p:cNvSpPr txBox="true"/>
          <p:nvPr/>
        </p:nvSpPr>
        <p:spPr>
          <a:xfrm rot="0">
            <a:off x="221061" y="9334210"/>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000000"/>
                </a:solidFill>
                <a:latin typeface="Public Sans Bold"/>
                <a:ea typeface="Public Sans Bold"/>
                <a:cs typeface="Public Sans Bold"/>
                <a:sym typeface="Public Sans Bold"/>
              </a:rPr>
              <a:t>SYNWAVECO </a:t>
            </a:r>
          </a:p>
        </p:txBody>
      </p:sp>
      <p:sp>
        <p:nvSpPr>
          <p:cNvPr name="TextBox 9" id="9"/>
          <p:cNvSpPr txBox="true"/>
          <p:nvPr/>
        </p:nvSpPr>
        <p:spPr>
          <a:xfrm rot="0">
            <a:off x="864224" y="1465129"/>
            <a:ext cx="8712110" cy="8754666"/>
          </a:xfrm>
          <a:prstGeom prst="rect">
            <a:avLst/>
          </a:prstGeom>
        </p:spPr>
        <p:txBody>
          <a:bodyPr anchor="t" rtlCol="false" tIns="0" lIns="0" bIns="0" rIns="0">
            <a:spAutoFit/>
          </a:bodyPr>
          <a:lstStyle/>
          <a:p>
            <a:pPr algn="l">
              <a:lnSpc>
                <a:spcPts val="3839"/>
              </a:lnSpc>
              <a:spcBef>
                <a:spcPct val="0"/>
              </a:spcBef>
            </a:pPr>
            <a:r>
              <a:rPr lang="en-US" b="true" sz="3199">
                <a:solidFill>
                  <a:srgbClr val="000000"/>
                </a:solidFill>
                <a:latin typeface="Public Sans Bold"/>
                <a:ea typeface="Public Sans Bold"/>
                <a:cs typeface="Public Sans Bold"/>
                <a:sym typeface="Public Sans Bold"/>
              </a:rPr>
              <a:t> Sứ mệnh của thương hiệu</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Số hóa trải nghiệm: Ứng dụng tri thức CNTT sâu sắc để biến các linh kiện vô tri thành những "trợ lý thông minh" phục vụ đời sống.</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Thúc đẩy nền kinh tế: * Tăng năng suất lao động và giảm thiểu chi phí vận hà</a:t>
            </a:r>
            <a:r>
              <a:rPr lang="en-US" sz="3199">
                <a:solidFill>
                  <a:srgbClr val="000000"/>
                </a:solidFill>
                <a:latin typeface="Public Sans"/>
                <a:ea typeface="Public Sans"/>
                <a:cs typeface="Public Sans"/>
                <a:sym typeface="Public Sans"/>
              </a:rPr>
              <a:t>nh cho khách hàng.</a:t>
            </a:r>
          </a:p>
          <a:p>
            <a:pPr algn="l" marL="1381719" indent="-460573" lvl="2">
              <a:lnSpc>
                <a:spcPts val="3839"/>
              </a:lnSpc>
              <a:spcBef>
                <a:spcPct val="0"/>
              </a:spcBef>
              <a:buFont typeface="Arial"/>
              <a:buChar char="⚬"/>
            </a:pPr>
            <a:r>
              <a:rPr lang="en-US" sz="3199">
                <a:solidFill>
                  <a:srgbClr val="000000"/>
                </a:solidFill>
                <a:latin typeface="Public Sans"/>
                <a:ea typeface="Public Sans"/>
                <a:cs typeface="Public Sans"/>
                <a:sym typeface="Public Sans"/>
              </a:rPr>
              <a:t>Tập trung vào hai lĩnh vực chiến</a:t>
            </a:r>
            <a:r>
              <a:rPr lang="en-US" sz="3199">
                <a:solidFill>
                  <a:srgbClr val="000000"/>
                </a:solidFill>
                <a:latin typeface="Public Sans"/>
                <a:ea typeface="Public Sans"/>
                <a:cs typeface="Public Sans"/>
                <a:sym typeface="Public Sans"/>
              </a:rPr>
              <a:t> lược: Nông nghiệp công nghệ cao và Không gian sống thông minh.</a:t>
            </a:r>
          </a:p>
          <a:p>
            <a:pPr algn="l" marL="690859" indent="-345430" lvl="1">
              <a:lnSpc>
                <a:spcPts val="3839"/>
              </a:lnSpc>
              <a:spcBef>
                <a:spcPct val="0"/>
              </a:spcBef>
              <a:buFont typeface="Arial"/>
              <a:buChar char="•"/>
            </a:pPr>
            <a:r>
              <a:rPr lang="en-US" sz="3199">
                <a:solidFill>
                  <a:srgbClr val="000000"/>
                </a:solidFill>
                <a:latin typeface="Public Sans"/>
                <a:ea typeface="Public Sans"/>
                <a:cs typeface="Public Sans"/>
                <a:sym typeface="Public Sans"/>
              </a:rPr>
              <a:t>Giá trị nhân văn: * Lấy con người làm trọng tâm hành động.</a:t>
            </a:r>
          </a:p>
          <a:p>
            <a:pPr algn="l" marL="1381719" indent="-460573" lvl="2">
              <a:lnSpc>
                <a:spcPts val="3839"/>
              </a:lnSpc>
              <a:spcBef>
                <a:spcPct val="0"/>
              </a:spcBef>
              <a:buFont typeface="Arial"/>
              <a:buChar char="⚬"/>
            </a:pPr>
            <a:r>
              <a:rPr lang="en-US" sz="3199">
                <a:solidFill>
                  <a:srgbClr val="000000"/>
                </a:solidFill>
                <a:latin typeface="Public Sans"/>
                <a:ea typeface="Public Sans"/>
                <a:cs typeface="Public Sans"/>
                <a:sym typeface="Public Sans"/>
              </a:rPr>
              <a:t>Cam</a:t>
            </a:r>
            <a:r>
              <a:rPr lang="en-US" sz="3199">
                <a:solidFill>
                  <a:srgbClr val="000000"/>
                </a:solidFill>
                <a:latin typeface="Public Sans"/>
                <a:ea typeface="Public Sans"/>
                <a:cs typeface="Public Sans"/>
                <a:sym typeface="Public Sans"/>
              </a:rPr>
              <a:t> kết sự chính trực (Integrity) và trách nhiệm bảo vệ môi trường trong mọi bước tiến công nghệ.</a:t>
            </a:r>
          </a:p>
          <a:p>
            <a:pPr algn="l">
              <a:lnSpc>
                <a:spcPts val="3839"/>
              </a:lnSpc>
              <a:spcBef>
                <a:spcPct val="0"/>
              </a:spcBef>
            </a:pPr>
          </a:p>
          <a:p>
            <a:pPr algn="l">
              <a:lnSpc>
                <a:spcPts val="3839"/>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6455703" y="8501386"/>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1021" y="1636999"/>
            <a:ext cx="21683183" cy="9004376"/>
            <a:chOff x="0" y="0"/>
            <a:chExt cx="28910911" cy="12005835"/>
          </a:xfrm>
        </p:grpSpPr>
        <p:grpSp>
          <p:nvGrpSpPr>
            <p:cNvPr name="Group 4" id="4"/>
            <p:cNvGrpSpPr/>
            <p:nvPr/>
          </p:nvGrpSpPr>
          <p:grpSpPr>
            <a:xfrm rot="0">
              <a:off x="0" y="1524469"/>
              <a:ext cx="28910911" cy="10481366"/>
              <a:chOff x="0" y="0"/>
              <a:chExt cx="3207928" cy="1553031"/>
            </a:xfrm>
          </p:grpSpPr>
          <p:sp>
            <p:nvSpPr>
              <p:cNvPr name="Freeform 5" id="5"/>
              <p:cNvSpPr/>
              <p:nvPr/>
            </p:nvSpPr>
            <p:spPr>
              <a:xfrm flipH="false" flipV="false" rot="0">
                <a:off x="0" y="0"/>
                <a:ext cx="3207928" cy="1553031"/>
              </a:xfrm>
              <a:custGeom>
                <a:avLst/>
                <a:gdLst/>
                <a:ahLst/>
                <a:cxnLst/>
                <a:rect r="r" b="b" t="t" l="l"/>
                <a:pathLst>
                  <a:path h="1553031" w="3207928">
                    <a:moveTo>
                      <a:pt x="3083468" y="1553030"/>
                    </a:moveTo>
                    <a:lnTo>
                      <a:pt x="124460" y="1553030"/>
                    </a:lnTo>
                    <a:cubicBezTo>
                      <a:pt x="55880" y="1553030"/>
                      <a:pt x="0" y="1497151"/>
                      <a:pt x="0" y="1428570"/>
                    </a:cubicBezTo>
                    <a:lnTo>
                      <a:pt x="0" y="124460"/>
                    </a:lnTo>
                    <a:cubicBezTo>
                      <a:pt x="0" y="55880"/>
                      <a:pt x="55880" y="0"/>
                      <a:pt x="124460" y="0"/>
                    </a:cubicBezTo>
                    <a:lnTo>
                      <a:pt x="3083468" y="0"/>
                    </a:lnTo>
                    <a:cubicBezTo>
                      <a:pt x="3152048" y="0"/>
                      <a:pt x="3207928" y="55880"/>
                      <a:pt x="3207928" y="124460"/>
                    </a:cubicBezTo>
                    <a:lnTo>
                      <a:pt x="3207928" y="1428571"/>
                    </a:lnTo>
                    <a:cubicBezTo>
                      <a:pt x="3207928" y="1497151"/>
                      <a:pt x="3152048" y="1553031"/>
                      <a:pt x="3083468" y="1553031"/>
                    </a:cubicBezTo>
                    <a:close/>
                  </a:path>
                </a:pathLst>
              </a:custGeom>
              <a:solidFill>
                <a:srgbClr val="FEE600"/>
              </a:solidFill>
            </p:spPr>
          </p:sp>
        </p:grpSp>
        <p:sp>
          <p:nvSpPr>
            <p:cNvPr name="TextBox 6" id="6"/>
            <p:cNvSpPr txBox="true"/>
            <p:nvPr/>
          </p:nvSpPr>
          <p:spPr>
            <a:xfrm rot="0">
              <a:off x="9912808" y="-85725"/>
              <a:ext cx="14221598" cy="834999"/>
            </a:xfrm>
            <a:prstGeom prst="rect">
              <a:avLst/>
            </a:prstGeom>
          </p:spPr>
          <p:txBody>
            <a:bodyPr anchor="t" rtlCol="false" tIns="0" lIns="0" bIns="0" rIns="0">
              <a:spAutoFit/>
            </a:bodyPr>
            <a:lstStyle/>
            <a:p>
              <a:pPr algn="l">
                <a:lnSpc>
                  <a:spcPts val="5220"/>
                </a:lnSpc>
              </a:pPr>
            </a:p>
          </p:txBody>
        </p:sp>
      </p:grpSp>
      <p:sp>
        <p:nvSpPr>
          <p:cNvPr name="TextBox 7" id="7"/>
          <p:cNvSpPr txBox="true"/>
          <p:nvPr/>
        </p:nvSpPr>
        <p:spPr>
          <a:xfrm rot="0">
            <a:off x="241021" y="9592794"/>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191919"/>
                </a:solidFill>
                <a:latin typeface="Public Sans Bold"/>
                <a:ea typeface="Public Sans Bold"/>
                <a:cs typeface="Public Sans Bold"/>
                <a:sym typeface="Public Sans Bold"/>
              </a:rPr>
              <a:t>SYNWAVECO </a:t>
            </a:r>
          </a:p>
        </p:txBody>
      </p:sp>
      <p:sp>
        <p:nvSpPr>
          <p:cNvPr name="TextBox 8" id="8"/>
          <p:cNvSpPr txBox="true"/>
          <p:nvPr/>
        </p:nvSpPr>
        <p:spPr>
          <a:xfrm rot="0">
            <a:off x="287099" y="640073"/>
            <a:ext cx="6053667" cy="704804"/>
          </a:xfrm>
          <a:prstGeom prst="rect">
            <a:avLst/>
          </a:prstGeom>
        </p:spPr>
        <p:txBody>
          <a:bodyPr anchor="t" rtlCol="false" tIns="0" lIns="0" bIns="0" rIns="0">
            <a:spAutoFit/>
          </a:bodyPr>
          <a:lstStyle/>
          <a:p>
            <a:pPr algn="ctr">
              <a:lnSpc>
                <a:spcPts val="5775"/>
              </a:lnSpc>
              <a:spcBef>
                <a:spcPct val="0"/>
              </a:spcBef>
            </a:pPr>
            <a:r>
              <a:rPr lang="en-US" b="true" sz="4125">
                <a:solidFill>
                  <a:srgbClr val="FFFFFF"/>
                </a:solidFill>
                <a:latin typeface="Public Sans Bold"/>
                <a:ea typeface="Public Sans Bold"/>
                <a:cs typeface="Public Sans Bold"/>
                <a:sym typeface="Public Sans Bold"/>
              </a:rPr>
              <a:t>2.3. Chiến lược nội dung</a:t>
            </a:r>
          </a:p>
        </p:txBody>
      </p:sp>
      <p:sp>
        <p:nvSpPr>
          <p:cNvPr name="TextBox 9" id="9"/>
          <p:cNvSpPr txBox="true"/>
          <p:nvPr/>
        </p:nvSpPr>
        <p:spPr>
          <a:xfrm rot="0">
            <a:off x="4445382" y="3759375"/>
            <a:ext cx="13650283" cy="5390771"/>
          </a:xfrm>
          <a:prstGeom prst="rect">
            <a:avLst/>
          </a:prstGeom>
        </p:spPr>
        <p:txBody>
          <a:bodyPr anchor="t" rtlCol="false" tIns="0" lIns="0" bIns="0" rIns="0">
            <a:spAutoFit/>
          </a:bodyPr>
          <a:lstStyle/>
          <a:p>
            <a:pPr algn="just">
              <a:lnSpc>
                <a:spcPts val="4762"/>
              </a:lnSpc>
              <a:spcBef>
                <a:spcPct val="0"/>
              </a:spcBef>
            </a:pPr>
            <a:r>
              <a:rPr lang="en-US" b="true" sz="3401">
                <a:solidFill>
                  <a:srgbClr val="000000"/>
                </a:solidFill>
                <a:latin typeface="Public Sans Bold"/>
                <a:ea typeface="Public Sans Bold"/>
                <a:cs typeface="Public Sans Bold"/>
                <a:sym typeface="Public Sans Bold"/>
              </a:rPr>
              <a:t>Tư duy cốt lõi:</a:t>
            </a:r>
            <a:r>
              <a:rPr lang="en-US" sz="3401">
                <a:solidFill>
                  <a:srgbClr val="000000"/>
                </a:solidFill>
                <a:latin typeface="Public Sans"/>
                <a:ea typeface="Public Sans"/>
                <a:cs typeface="Public Sans"/>
                <a:sym typeface="Public Sans"/>
              </a:rPr>
              <a:t> Nội dung không chỉ là thông tin mà là cầu nối giữa tri thức kỹ thuật và nhu cầu thị trường.</a:t>
            </a:r>
          </a:p>
          <a:p>
            <a:pPr algn="just">
              <a:lnSpc>
                <a:spcPts val="4762"/>
              </a:lnSpc>
              <a:spcBef>
                <a:spcPct val="0"/>
              </a:spcBef>
            </a:pPr>
          </a:p>
          <a:p>
            <a:pPr algn="just">
              <a:lnSpc>
                <a:spcPts val="4762"/>
              </a:lnSpc>
              <a:spcBef>
                <a:spcPct val="0"/>
              </a:spcBef>
            </a:pPr>
            <a:r>
              <a:rPr lang="en-US" b="true" sz="3401">
                <a:solidFill>
                  <a:srgbClr val="000000"/>
                </a:solidFill>
                <a:latin typeface="Public Sans Bold"/>
                <a:ea typeface="Public Sans Bold"/>
                <a:cs typeface="Public Sans Bold"/>
                <a:sym typeface="Public Sans Bold"/>
              </a:rPr>
              <a:t>Mục tiêu chiến lược:</a:t>
            </a:r>
          </a:p>
          <a:p>
            <a:pPr algn="just">
              <a:lnSpc>
                <a:spcPts val="4762"/>
              </a:lnSpc>
              <a:spcBef>
                <a:spcPct val="0"/>
              </a:spcBef>
            </a:pPr>
            <a:r>
              <a:rPr lang="en-US" sz="3401">
                <a:solidFill>
                  <a:srgbClr val="000000"/>
                </a:solidFill>
                <a:latin typeface="Public Sans"/>
                <a:ea typeface="Public Sans"/>
                <a:cs typeface="Public Sans"/>
                <a:sym typeface="Public Sans"/>
              </a:rPr>
              <a:t>Cụ thể hóa các giá trị trừu tượng của IoT thành những lợi ích thực tế.</a:t>
            </a:r>
          </a:p>
          <a:p>
            <a:pPr algn="just">
              <a:lnSpc>
                <a:spcPts val="4762"/>
              </a:lnSpc>
              <a:spcBef>
                <a:spcPct val="0"/>
              </a:spcBef>
            </a:pPr>
            <a:r>
              <a:rPr lang="en-US" sz="3401">
                <a:solidFill>
                  <a:srgbClr val="000000"/>
                </a:solidFill>
                <a:latin typeface="Public Sans"/>
                <a:ea typeface="Public Sans"/>
                <a:cs typeface="Public Sans"/>
                <a:sym typeface="Public Sans"/>
              </a:rPr>
              <a:t>Định hình quy trình xây dựng mô hình kinh doanh online dựa trên 3 trụ cột: Syn – Wav – Eco.</a:t>
            </a:r>
          </a:p>
          <a:p>
            <a:pPr algn="just">
              <a:lnSpc>
                <a:spcPts val="4762"/>
              </a:lnSpc>
              <a:spcBef>
                <a:spcPct val="0"/>
              </a:spcBef>
            </a:pPr>
            <a:r>
              <a:rPr lang="en-US" sz="3401">
                <a:solidFill>
                  <a:srgbClr val="000000"/>
                </a:solidFill>
                <a:latin typeface="Public Sans"/>
                <a:ea typeface="Public Sans"/>
                <a:cs typeface="Public Sans"/>
                <a:sym typeface="Public Sans"/>
              </a:rPr>
              <a:t>Xây dựng lòng tin thông qua sự minh bạch về giải pháp và tính chính trực (Integrity).</a:t>
            </a:r>
          </a:p>
        </p:txBody>
      </p:sp>
      <p:sp>
        <p:nvSpPr>
          <p:cNvPr name="TextBox 10" id="10"/>
          <p:cNvSpPr txBox="true"/>
          <p:nvPr/>
        </p:nvSpPr>
        <p:spPr>
          <a:xfrm rot="0">
            <a:off x="287099" y="9792819"/>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FFFFFF"/>
                </a:solidFill>
                <a:latin typeface="Public Sans Bold"/>
                <a:ea typeface="Public Sans Bold"/>
                <a:cs typeface="Public Sans Bold"/>
                <a:sym typeface="Public Sans Bold"/>
              </a:rPr>
              <a:t>SYNW</a:t>
            </a:r>
            <a:r>
              <a:rPr lang="en-US" b="true" sz="1400" spc="140" u="none">
                <a:solidFill>
                  <a:srgbClr val="FFFFFF"/>
                </a:solidFill>
                <a:latin typeface="Public Sans Bold"/>
                <a:ea typeface="Public Sans Bold"/>
                <a:cs typeface="Public Sans Bold"/>
                <a:sym typeface="Public Sans Bold"/>
              </a:rPr>
              <a:t>AVECO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6455703" y="8501386"/>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0546" y="1636999"/>
            <a:ext cx="21683183" cy="9004376"/>
            <a:chOff x="0" y="0"/>
            <a:chExt cx="28910911" cy="12005835"/>
          </a:xfrm>
        </p:grpSpPr>
        <p:grpSp>
          <p:nvGrpSpPr>
            <p:cNvPr name="Group 4" id="4"/>
            <p:cNvGrpSpPr/>
            <p:nvPr/>
          </p:nvGrpSpPr>
          <p:grpSpPr>
            <a:xfrm rot="0">
              <a:off x="0" y="1524469"/>
              <a:ext cx="28910911" cy="10481366"/>
              <a:chOff x="0" y="0"/>
              <a:chExt cx="3207928" cy="1553031"/>
            </a:xfrm>
          </p:grpSpPr>
          <p:sp>
            <p:nvSpPr>
              <p:cNvPr name="Freeform 5" id="5"/>
              <p:cNvSpPr/>
              <p:nvPr/>
            </p:nvSpPr>
            <p:spPr>
              <a:xfrm flipH="false" flipV="false" rot="0">
                <a:off x="0" y="0"/>
                <a:ext cx="3207928" cy="1553031"/>
              </a:xfrm>
              <a:custGeom>
                <a:avLst/>
                <a:gdLst/>
                <a:ahLst/>
                <a:cxnLst/>
                <a:rect r="r" b="b" t="t" l="l"/>
                <a:pathLst>
                  <a:path h="1553031" w="3207928">
                    <a:moveTo>
                      <a:pt x="3083468" y="1553030"/>
                    </a:moveTo>
                    <a:lnTo>
                      <a:pt x="124460" y="1553030"/>
                    </a:lnTo>
                    <a:cubicBezTo>
                      <a:pt x="55880" y="1553030"/>
                      <a:pt x="0" y="1497151"/>
                      <a:pt x="0" y="1428570"/>
                    </a:cubicBezTo>
                    <a:lnTo>
                      <a:pt x="0" y="124460"/>
                    </a:lnTo>
                    <a:cubicBezTo>
                      <a:pt x="0" y="55880"/>
                      <a:pt x="55880" y="0"/>
                      <a:pt x="124460" y="0"/>
                    </a:cubicBezTo>
                    <a:lnTo>
                      <a:pt x="3083468" y="0"/>
                    </a:lnTo>
                    <a:cubicBezTo>
                      <a:pt x="3152048" y="0"/>
                      <a:pt x="3207928" y="55880"/>
                      <a:pt x="3207928" y="124460"/>
                    </a:cubicBezTo>
                    <a:lnTo>
                      <a:pt x="3207928" y="1428571"/>
                    </a:lnTo>
                    <a:cubicBezTo>
                      <a:pt x="3207928" y="1497151"/>
                      <a:pt x="3152048" y="1553031"/>
                      <a:pt x="3083468" y="1553031"/>
                    </a:cubicBezTo>
                    <a:close/>
                  </a:path>
                </a:pathLst>
              </a:custGeom>
              <a:solidFill>
                <a:srgbClr val="FEE600"/>
              </a:solidFill>
            </p:spPr>
          </p:sp>
        </p:grpSp>
        <p:sp>
          <p:nvSpPr>
            <p:cNvPr name="TextBox 6" id="6"/>
            <p:cNvSpPr txBox="true"/>
            <p:nvPr/>
          </p:nvSpPr>
          <p:spPr>
            <a:xfrm rot="0">
              <a:off x="9912808" y="-85725"/>
              <a:ext cx="14221598" cy="834999"/>
            </a:xfrm>
            <a:prstGeom prst="rect">
              <a:avLst/>
            </a:prstGeom>
          </p:spPr>
          <p:txBody>
            <a:bodyPr anchor="t" rtlCol="false" tIns="0" lIns="0" bIns="0" rIns="0">
              <a:spAutoFit/>
            </a:bodyPr>
            <a:lstStyle/>
            <a:p>
              <a:pPr algn="l">
                <a:lnSpc>
                  <a:spcPts val="5220"/>
                </a:lnSpc>
              </a:pPr>
            </a:p>
          </p:txBody>
        </p:sp>
      </p:grpSp>
      <p:sp>
        <p:nvSpPr>
          <p:cNvPr name="TextBox 7" id="7"/>
          <p:cNvSpPr txBox="true"/>
          <p:nvPr/>
        </p:nvSpPr>
        <p:spPr>
          <a:xfrm rot="0">
            <a:off x="241021" y="9592794"/>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191919"/>
                </a:solidFill>
                <a:latin typeface="Public Sans Bold"/>
                <a:ea typeface="Public Sans Bold"/>
                <a:cs typeface="Public Sans Bold"/>
                <a:sym typeface="Public Sans Bold"/>
              </a:rPr>
              <a:t>SYNWAVECO </a:t>
            </a:r>
          </a:p>
        </p:txBody>
      </p:sp>
      <p:sp>
        <p:nvSpPr>
          <p:cNvPr name="TextBox 8" id="8"/>
          <p:cNvSpPr txBox="true"/>
          <p:nvPr/>
        </p:nvSpPr>
        <p:spPr>
          <a:xfrm rot="0">
            <a:off x="287099" y="640073"/>
            <a:ext cx="6053667" cy="704804"/>
          </a:xfrm>
          <a:prstGeom prst="rect">
            <a:avLst/>
          </a:prstGeom>
        </p:spPr>
        <p:txBody>
          <a:bodyPr anchor="t" rtlCol="false" tIns="0" lIns="0" bIns="0" rIns="0">
            <a:spAutoFit/>
          </a:bodyPr>
          <a:lstStyle/>
          <a:p>
            <a:pPr algn="ctr">
              <a:lnSpc>
                <a:spcPts val="5775"/>
              </a:lnSpc>
              <a:spcBef>
                <a:spcPct val="0"/>
              </a:spcBef>
            </a:pPr>
            <a:r>
              <a:rPr lang="en-US" b="true" sz="4125">
                <a:solidFill>
                  <a:srgbClr val="FFFFFF"/>
                </a:solidFill>
                <a:latin typeface="Public Sans Bold"/>
                <a:ea typeface="Public Sans Bold"/>
                <a:cs typeface="Public Sans Bold"/>
                <a:sym typeface="Public Sans Bold"/>
              </a:rPr>
              <a:t>2.3. Chiến lược nội dung</a:t>
            </a:r>
          </a:p>
        </p:txBody>
      </p:sp>
      <p:sp>
        <p:nvSpPr>
          <p:cNvPr name="TextBox 9" id="9"/>
          <p:cNvSpPr txBox="true"/>
          <p:nvPr/>
        </p:nvSpPr>
        <p:spPr>
          <a:xfrm rot="0">
            <a:off x="3313933" y="3544770"/>
            <a:ext cx="14682096" cy="6801071"/>
          </a:xfrm>
          <a:prstGeom prst="rect">
            <a:avLst/>
          </a:prstGeom>
        </p:spPr>
        <p:txBody>
          <a:bodyPr anchor="t" rtlCol="false" tIns="0" lIns="0" bIns="0" rIns="0">
            <a:spAutoFit/>
          </a:bodyPr>
          <a:lstStyle/>
          <a:p>
            <a:pPr algn="just">
              <a:lnSpc>
                <a:spcPts val="4187"/>
              </a:lnSpc>
            </a:pPr>
            <a:r>
              <a:rPr lang="en-US" sz="2991" b="true">
                <a:solidFill>
                  <a:srgbClr val="000000"/>
                </a:solidFill>
                <a:latin typeface="Public Sans Bold"/>
                <a:ea typeface="Public Sans Bold"/>
                <a:cs typeface="Public Sans Bold"/>
                <a:sym typeface="Public Sans Bold"/>
              </a:rPr>
              <a:t>Ý nghĩa tiền tố “SYN” – </a:t>
            </a:r>
          </a:p>
          <a:p>
            <a:pPr algn="just" marL="645822" indent="-322911" lvl="1">
              <a:lnSpc>
                <a:spcPts val="4187"/>
              </a:lnSpc>
              <a:buFont typeface="Arial"/>
              <a:buChar char="•"/>
            </a:pPr>
            <a:r>
              <a:rPr lang="en-US" sz="2991">
                <a:solidFill>
                  <a:srgbClr val="000000"/>
                </a:solidFill>
                <a:latin typeface="Public Sans"/>
                <a:ea typeface="Public Sans"/>
                <a:cs typeface="Public Sans"/>
                <a:sym typeface="Public Sans"/>
              </a:rPr>
              <a:t>Hạt nhân chiến lược Synergy (Sự hiệp lực):</a:t>
            </a:r>
          </a:p>
          <a:p>
            <a:pPr algn="just" marL="1291643" indent="-430548" lvl="2">
              <a:lnSpc>
                <a:spcPts val="4187"/>
              </a:lnSpc>
              <a:spcBef>
                <a:spcPct val="0"/>
              </a:spcBef>
              <a:buFont typeface="Arial"/>
              <a:buChar char="⚬"/>
            </a:pPr>
            <a:r>
              <a:rPr lang="en-US" b="true" sz="2991">
                <a:solidFill>
                  <a:srgbClr val="000000"/>
                </a:solidFill>
                <a:latin typeface="Public Sans Bold"/>
                <a:ea typeface="Public Sans Bold"/>
                <a:cs typeface="Public Sans Bold"/>
                <a:sym typeface="Public Sans Bold"/>
              </a:rPr>
              <a:t>N</a:t>
            </a:r>
            <a:r>
              <a:rPr lang="en-US" sz="2991">
                <a:solidFill>
                  <a:srgbClr val="000000"/>
                </a:solidFill>
                <a:latin typeface="Public Sans"/>
                <a:ea typeface="Public Sans"/>
                <a:cs typeface="Public Sans"/>
                <a:sym typeface="Public Sans"/>
              </a:rPr>
              <a:t>guyên lý: Giá trị tổng thể lớn hơn tổng các phần tử rời rạc (1+1&gt;2).</a:t>
            </a:r>
          </a:p>
          <a:p>
            <a:pPr algn="just" marL="1291643" indent="-430548" lvl="2">
              <a:lnSpc>
                <a:spcPts val="4187"/>
              </a:lnSpc>
              <a:spcBef>
                <a:spcPct val="0"/>
              </a:spcBef>
              <a:buFont typeface="Arial"/>
              <a:buChar char="⚬"/>
            </a:pPr>
            <a:r>
              <a:rPr lang="en-US" sz="2991">
                <a:solidFill>
                  <a:srgbClr val="000000"/>
                </a:solidFill>
                <a:latin typeface="Public Sans"/>
                <a:ea typeface="Public Sans"/>
                <a:cs typeface="Public Sans"/>
                <a:sym typeface="Public Sans"/>
              </a:rPr>
              <a:t>Khác biệt: Thay vì bán linh kiện lẻ, SynWavEco kiến tạo giải pháp tích hợp </a:t>
            </a:r>
          </a:p>
          <a:p>
            <a:pPr algn="just" marL="645822" indent="-322911" lvl="1">
              <a:lnSpc>
                <a:spcPts val="4187"/>
              </a:lnSpc>
              <a:spcBef>
                <a:spcPct val="0"/>
              </a:spcBef>
              <a:buFont typeface="Arial"/>
              <a:buChar char="•"/>
            </a:pPr>
            <a:r>
              <a:rPr lang="en-US" sz="2991">
                <a:solidFill>
                  <a:srgbClr val="000000"/>
                </a:solidFill>
                <a:latin typeface="Public Sans"/>
                <a:ea typeface="Public Sans"/>
                <a:cs typeface="Public Sans"/>
                <a:sym typeface="Public Sans"/>
              </a:rPr>
              <a:t>Synchronicity (Sự đồng bộ hóa):</a:t>
            </a:r>
          </a:p>
          <a:p>
            <a:pPr algn="just" marL="1291643" indent="-430548" lvl="2">
              <a:lnSpc>
                <a:spcPts val="4187"/>
              </a:lnSpc>
              <a:spcBef>
                <a:spcPct val="0"/>
              </a:spcBef>
              <a:buFont typeface="Arial"/>
              <a:buChar char="⚬"/>
            </a:pPr>
            <a:r>
              <a:rPr lang="en-US" sz="2991">
                <a:solidFill>
                  <a:srgbClr val="000000"/>
                </a:solidFill>
                <a:latin typeface="Public Sans"/>
                <a:ea typeface="Public Sans"/>
                <a:cs typeface="Public Sans"/>
                <a:sym typeface="Public Sans"/>
              </a:rPr>
              <a:t>Cam kết về trải nghiệm người dùng trong thời gian thực.</a:t>
            </a:r>
          </a:p>
          <a:p>
            <a:pPr algn="just" marL="1291643" indent="-430548" lvl="2">
              <a:lnSpc>
                <a:spcPts val="4187"/>
              </a:lnSpc>
              <a:spcBef>
                <a:spcPct val="0"/>
              </a:spcBef>
              <a:buFont typeface="Arial"/>
              <a:buChar char="⚬"/>
            </a:pPr>
            <a:r>
              <a:rPr lang="en-US" sz="2991">
                <a:solidFill>
                  <a:srgbClr val="000000"/>
                </a:solidFill>
                <a:latin typeface="Public Sans"/>
                <a:ea typeface="Public Sans"/>
                <a:cs typeface="Public Sans"/>
                <a:sym typeface="Public Sans"/>
              </a:rPr>
              <a:t>Đảm bảo sự vận hành mượt mà, phản hồi tức thì từ giao diện điều khiển Website đến thiết bị phần cứng.</a:t>
            </a:r>
          </a:p>
          <a:p>
            <a:pPr algn="just" marL="645822" indent="-322911" lvl="1">
              <a:lnSpc>
                <a:spcPts val="4187"/>
              </a:lnSpc>
              <a:spcBef>
                <a:spcPct val="0"/>
              </a:spcBef>
              <a:buFont typeface="Arial"/>
              <a:buChar char="•"/>
            </a:pPr>
            <a:r>
              <a:rPr lang="en-US" sz="2991">
                <a:solidFill>
                  <a:srgbClr val="000000"/>
                </a:solidFill>
                <a:latin typeface="Public Sans"/>
                <a:ea typeface="Public Sans"/>
                <a:cs typeface="Public Sans"/>
                <a:sym typeface="Public Sans"/>
              </a:rPr>
              <a:t>Synthesis (Sự tổng hợp):</a:t>
            </a:r>
          </a:p>
          <a:p>
            <a:pPr algn="just" marL="1291643" indent="-430548" lvl="2">
              <a:lnSpc>
                <a:spcPts val="4187"/>
              </a:lnSpc>
              <a:spcBef>
                <a:spcPct val="0"/>
              </a:spcBef>
              <a:buFont typeface="Arial"/>
              <a:buChar char="⚬"/>
            </a:pPr>
            <a:r>
              <a:rPr lang="en-US" sz="2991">
                <a:solidFill>
                  <a:srgbClr val="000000"/>
                </a:solidFill>
                <a:latin typeface="Public Sans"/>
                <a:ea typeface="Public Sans"/>
                <a:cs typeface="Public Sans"/>
                <a:sym typeface="Public Sans"/>
              </a:rPr>
              <a:t>Điểm giao thoa giữa tri thức lập trình IT và thực tiễn đời sống.</a:t>
            </a:r>
          </a:p>
          <a:p>
            <a:pPr algn="just" marL="1291643" indent="-430548" lvl="2">
              <a:lnSpc>
                <a:spcPts val="4187"/>
              </a:lnSpc>
              <a:spcBef>
                <a:spcPct val="0"/>
              </a:spcBef>
              <a:buFont typeface="Arial"/>
              <a:buChar char="⚬"/>
            </a:pPr>
            <a:r>
              <a:rPr lang="en-US" sz="2991">
                <a:solidFill>
                  <a:srgbClr val="000000"/>
                </a:solidFill>
                <a:latin typeface="Public Sans"/>
                <a:ea typeface="Public Sans"/>
                <a:cs typeface="Public Sans"/>
                <a:sym typeface="Public Sans"/>
              </a:rPr>
              <a:t>Thể hiện tư duy của lập trình viên trong việc "thổi hồn" vào linh kiện vô tri thành trợ lý thông minh.</a:t>
            </a:r>
          </a:p>
          <a:p>
            <a:pPr algn="just">
              <a:lnSpc>
                <a:spcPts val="4187"/>
              </a:lnSpc>
              <a:spcBef>
                <a:spcPct val="0"/>
              </a:spcBef>
            </a:pPr>
          </a:p>
        </p:txBody>
      </p:sp>
      <p:sp>
        <p:nvSpPr>
          <p:cNvPr name="TextBox 10" id="10"/>
          <p:cNvSpPr txBox="true"/>
          <p:nvPr/>
        </p:nvSpPr>
        <p:spPr>
          <a:xfrm rot="0">
            <a:off x="241021" y="9792819"/>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FFFFFF"/>
                </a:solidFill>
                <a:latin typeface="Public Sans Bold"/>
                <a:ea typeface="Public Sans Bold"/>
                <a:cs typeface="Public Sans Bold"/>
                <a:sym typeface="Public Sans Bold"/>
              </a:rPr>
              <a:t>SYNW</a:t>
            </a:r>
            <a:r>
              <a:rPr lang="en-US" b="true" sz="1400" spc="140" u="none">
                <a:solidFill>
                  <a:srgbClr val="FFFFFF"/>
                </a:solidFill>
                <a:latin typeface="Public Sans Bold"/>
                <a:ea typeface="Public Sans Bold"/>
                <a:cs typeface="Public Sans Bold"/>
                <a:sym typeface="Public Sans Bold"/>
              </a:rPr>
              <a:t>AVECO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6455703" y="8501386"/>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1021" y="1636999"/>
            <a:ext cx="21683183" cy="9004376"/>
            <a:chOff x="0" y="0"/>
            <a:chExt cx="28910911" cy="12005835"/>
          </a:xfrm>
        </p:grpSpPr>
        <p:grpSp>
          <p:nvGrpSpPr>
            <p:cNvPr name="Group 4" id="4"/>
            <p:cNvGrpSpPr/>
            <p:nvPr/>
          </p:nvGrpSpPr>
          <p:grpSpPr>
            <a:xfrm rot="0">
              <a:off x="0" y="1524469"/>
              <a:ext cx="28910911" cy="10481366"/>
              <a:chOff x="0" y="0"/>
              <a:chExt cx="3207928" cy="1553031"/>
            </a:xfrm>
          </p:grpSpPr>
          <p:sp>
            <p:nvSpPr>
              <p:cNvPr name="Freeform 5" id="5"/>
              <p:cNvSpPr/>
              <p:nvPr/>
            </p:nvSpPr>
            <p:spPr>
              <a:xfrm flipH="false" flipV="false" rot="0">
                <a:off x="0" y="0"/>
                <a:ext cx="3207928" cy="1553031"/>
              </a:xfrm>
              <a:custGeom>
                <a:avLst/>
                <a:gdLst/>
                <a:ahLst/>
                <a:cxnLst/>
                <a:rect r="r" b="b" t="t" l="l"/>
                <a:pathLst>
                  <a:path h="1553031" w="3207928">
                    <a:moveTo>
                      <a:pt x="3083468" y="1553030"/>
                    </a:moveTo>
                    <a:lnTo>
                      <a:pt x="124460" y="1553030"/>
                    </a:lnTo>
                    <a:cubicBezTo>
                      <a:pt x="55880" y="1553030"/>
                      <a:pt x="0" y="1497151"/>
                      <a:pt x="0" y="1428570"/>
                    </a:cubicBezTo>
                    <a:lnTo>
                      <a:pt x="0" y="124460"/>
                    </a:lnTo>
                    <a:cubicBezTo>
                      <a:pt x="0" y="55880"/>
                      <a:pt x="55880" y="0"/>
                      <a:pt x="124460" y="0"/>
                    </a:cubicBezTo>
                    <a:lnTo>
                      <a:pt x="3083468" y="0"/>
                    </a:lnTo>
                    <a:cubicBezTo>
                      <a:pt x="3152048" y="0"/>
                      <a:pt x="3207928" y="55880"/>
                      <a:pt x="3207928" y="124460"/>
                    </a:cubicBezTo>
                    <a:lnTo>
                      <a:pt x="3207928" y="1428571"/>
                    </a:lnTo>
                    <a:cubicBezTo>
                      <a:pt x="3207928" y="1497151"/>
                      <a:pt x="3152048" y="1553031"/>
                      <a:pt x="3083468" y="1553031"/>
                    </a:cubicBezTo>
                    <a:close/>
                  </a:path>
                </a:pathLst>
              </a:custGeom>
              <a:solidFill>
                <a:srgbClr val="FEE600"/>
              </a:solidFill>
            </p:spPr>
          </p:sp>
        </p:grpSp>
        <p:sp>
          <p:nvSpPr>
            <p:cNvPr name="TextBox 6" id="6"/>
            <p:cNvSpPr txBox="true"/>
            <p:nvPr/>
          </p:nvSpPr>
          <p:spPr>
            <a:xfrm rot="0">
              <a:off x="9912808" y="-85725"/>
              <a:ext cx="14221598" cy="834999"/>
            </a:xfrm>
            <a:prstGeom prst="rect">
              <a:avLst/>
            </a:prstGeom>
          </p:spPr>
          <p:txBody>
            <a:bodyPr anchor="t" rtlCol="false" tIns="0" lIns="0" bIns="0" rIns="0">
              <a:spAutoFit/>
            </a:bodyPr>
            <a:lstStyle/>
            <a:p>
              <a:pPr algn="l">
                <a:lnSpc>
                  <a:spcPts val="5220"/>
                </a:lnSpc>
              </a:pPr>
            </a:p>
          </p:txBody>
        </p:sp>
      </p:grpSp>
      <p:sp>
        <p:nvSpPr>
          <p:cNvPr name="TextBox 7" id="7"/>
          <p:cNvSpPr txBox="true"/>
          <p:nvPr/>
        </p:nvSpPr>
        <p:spPr>
          <a:xfrm rot="0">
            <a:off x="241021" y="9592794"/>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191919"/>
                </a:solidFill>
                <a:latin typeface="Public Sans Bold"/>
                <a:ea typeface="Public Sans Bold"/>
                <a:cs typeface="Public Sans Bold"/>
                <a:sym typeface="Public Sans Bold"/>
              </a:rPr>
              <a:t>SYNWAVECO </a:t>
            </a:r>
          </a:p>
        </p:txBody>
      </p:sp>
      <p:sp>
        <p:nvSpPr>
          <p:cNvPr name="TextBox 8" id="8"/>
          <p:cNvSpPr txBox="true"/>
          <p:nvPr/>
        </p:nvSpPr>
        <p:spPr>
          <a:xfrm rot="0">
            <a:off x="287099" y="640073"/>
            <a:ext cx="6053667" cy="704804"/>
          </a:xfrm>
          <a:prstGeom prst="rect">
            <a:avLst/>
          </a:prstGeom>
        </p:spPr>
        <p:txBody>
          <a:bodyPr anchor="t" rtlCol="false" tIns="0" lIns="0" bIns="0" rIns="0">
            <a:spAutoFit/>
          </a:bodyPr>
          <a:lstStyle/>
          <a:p>
            <a:pPr algn="ctr">
              <a:lnSpc>
                <a:spcPts val="5775"/>
              </a:lnSpc>
              <a:spcBef>
                <a:spcPct val="0"/>
              </a:spcBef>
            </a:pPr>
            <a:r>
              <a:rPr lang="en-US" b="true" sz="4125">
                <a:solidFill>
                  <a:srgbClr val="FFFFFF"/>
                </a:solidFill>
                <a:latin typeface="Public Sans Bold"/>
                <a:ea typeface="Public Sans Bold"/>
                <a:cs typeface="Public Sans Bold"/>
                <a:sym typeface="Public Sans Bold"/>
              </a:rPr>
              <a:t>2.3. Chiến lược nội dung</a:t>
            </a:r>
          </a:p>
        </p:txBody>
      </p:sp>
      <p:sp>
        <p:nvSpPr>
          <p:cNvPr name="TextBox 9" id="9"/>
          <p:cNvSpPr txBox="true"/>
          <p:nvPr/>
        </p:nvSpPr>
        <p:spPr>
          <a:xfrm rot="0">
            <a:off x="3644750" y="3336185"/>
            <a:ext cx="14338898" cy="5485704"/>
          </a:xfrm>
          <a:prstGeom prst="rect">
            <a:avLst/>
          </a:prstGeom>
        </p:spPr>
        <p:txBody>
          <a:bodyPr anchor="t" rtlCol="false" tIns="0" lIns="0" bIns="0" rIns="0">
            <a:spAutoFit/>
          </a:bodyPr>
          <a:lstStyle/>
          <a:p>
            <a:pPr algn="just">
              <a:lnSpc>
                <a:spcPts val="3654"/>
              </a:lnSpc>
            </a:pPr>
            <a:r>
              <a:rPr lang="en-US" sz="2610" b="true">
                <a:solidFill>
                  <a:srgbClr val="000000"/>
                </a:solidFill>
                <a:latin typeface="Public Sans Bold"/>
                <a:ea typeface="Public Sans Bold"/>
                <a:cs typeface="Public Sans Bold"/>
                <a:sym typeface="Public Sans Bold"/>
              </a:rPr>
              <a:t>Ý nghĩa hậu tố “WAV” – Kết nối và Lan tỏa</a:t>
            </a:r>
          </a:p>
          <a:p>
            <a:pPr algn="just" marL="563516" indent="-281758" lvl="1">
              <a:lnSpc>
                <a:spcPts val="3654"/>
              </a:lnSpc>
              <a:buFont typeface="Arial"/>
              <a:buChar char="•"/>
            </a:pPr>
            <a:r>
              <a:rPr lang="en-US" sz="2610">
                <a:solidFill>
                  <a:srgbClr val="000000"/>
                </a:solidFill>
                <a:latin typeface="Public Sans"/>
                <a:ea typeface="Public Sans"/>
                <a:cs typeface="Public Sans"/>
                <a:sym typeface="Public Sans"/>
              </a:rPr>
              <a:t>Wireless Waves (Sóng không dây):</a:t>
            </a:r>
          </a:p>
          <a:p>
            <a:pPr algn="just" marL="1127031" indent="-375677" lvl="2">
              <a:lnSpc>
                <a:spcPts val="3654"/>
              </a:lnSpc>
              <a:spcBef>
                <a:spcPct val="0"/>
              </a:spcBef>
              <a:buFont typeface="Arial"/>
              <a:buChar char="⚬"/>
            </a:pPr>
            <a:r>
              <a:rPr lang="en-US" sz="2610">
                <a:solidFill>
                  <a:srgbClr val="000000"/>
                </a:solidFill>
                <a:latin typeface="Public Sans"/>
                <a:ea typeface="Public Sans"/>
                <a:cs typeface="Public Sans"/>
                <a:sym typeface="Public Sans"/>
              </a:rPr>
              <a:t>Hiệ</a:t>
            </a:r>
            <a:r>
              <a:rPr lang="en-US" sz="2610">
                <a:solidFill>
                  <a:srgbClr val="000000"/>
                </a:solidFill>
                <a:latin typeface="Public Sans"/>
                <a:ea typeface="Public Sans"/>
                <a:cs typeface="Public Sans"/>
                <a:sym typeface="Public Sans"/>
              </a:rPr>
              <a:t>n thân kỹ thuật của Wi-Fi, Zigbee, Bluetooth – nền tảng hạ tầng không thể thiếu để truyền nhận dữ liệu trong các giải pháp thông minh.</a:t>
            </a:r>
          </a:p>
          <a:p>
            <a:pPr algn="just" marL="563516" indent="-281758" lvl="1">
              <a:lnSpc>
                <a:spcPts val="3654"/>
              </a:lnSpc>
              <a:spcBef>
                <a:spcPct val="0"/>
              </a:spcBef>
              <a:buFont typeface="Arial"/>
              <a:buChar char="•"/>
            </a:pPr>
            <a:r>
              <a:rPr lang="en-US" sz="2610">
                <a:solidFill>
                  <a:srgbClr val="000000"/>
                </a:solidFill>
                <a:latin typeface="Public Sans"/>
                <a:ea typeface="Public Sans"/>
                <a:cs typeface="Public Sans"/>
                <a:sym typeface="Public Sans"/>
              </a:rPr>
              <a:t>T</a:t>
            </a:r>
            <a:r>
              <a:rPr lang="en-US" sz="2610">
                <a:solidFill>
                  <a:srgbClr val="000000"/>
                </a:solidFill>
                <a:latin typeface="Public Sans"/>
                <a:ea typeface="Public Sans"/>
                <a:cs typeface="Public Sans"/>
                <a:sym typeface="Public Sans"/>
              </a:rPr>
              <a:t>he New Wave (Làn sóng xu hướng):</a:t>
            </a:r>
          </a:p>
          <a:p>
            <a:pPr algn="just" marL="1127031" indent="-375677" lvl="2">
              <a:lnSpc>
                <a:spcPts val="3654"/>
              </a:lnSpc>
              <a:spcBef>
                <a:spcPct val="0"/>
              </a:spcBef>
              <a:buFont typeface="Arial"/>
              <a:buChar char="⚬"/>
            </a:pPr>
            <a:r>
              <a:rPr lang="en-US" sz="2610">
                <a:solidFill>
                  <a:srgbClr val="000000"/>
                </a:solidFill>
                <a:latin typeface="Public Sans"/>
                <a:ea typeface="Public Sans"/>
                <a:cs typeface="Public Sans"/>
                <a:sym typeface="Public Sans"/>
              </a:rPr>
              <a:t>Khẳng</a:t>
            </a:r>
            <a:r>
              <a:rPr lang="en-US" sz="2610">
                <a:solidFill>
                  <a:srgbClr val="000000"/>
                </a:solidFill>
                <a:latin typeface="Public Sans"/>
                <a:ea typeface="Public Sans"/>
                <a:cs typeface="Public Sans"/>
                <a:sym typeface="Public Sans"/>
              </a:rPr>
              <a:t> định vị thế dẫn đầu xu hướng và tinh thần đổi mới sáng tạo không ngừng.</a:t>
            </a:r>
          </a:p>
          <a:p>
            <a:pPr algn="just" marL="1127031" indent="-375677" lvl="2">
              <a:lnSpc>
                <a:spcPts val="3654"/>
              </a:lnSpc>
              <a:spcBef>
                <a:spcPct val="0"/>
              </a:spcBef>
              <a:buFont typeface="Arial"/>
              <a:buChar char="⚬"/>
            </a:pPr>
            <a:r>
              <a:rPr lang="en-US" sz="2610">
                <a:solidFill>
                  <a:srgbClr val="000000"/>
                </a:solidFill>
                <a:latin typeface="Public Sans"/>
                <a:ea typeface="Public Sans"/>
                <a:cs typeface="Public Sans"/>
                <a:sym typeface="Public Sans"/>
              </a:rPr>
              <a:t>Đại diện cho một kỷ nguyên số hóa mạnh mẽ và hiện đại.</a:t>
            </a:r>
          </a:p>
          <a:p>
            <a:pPr algn="just" marL="563516" indent="-281758" lvl="1">
              <a:lnSpc>
                <a:spcPts val="3654"/>
              </a:lnSpc>
              <a:spcBef>
                <a:spcPct val="0"/>
              </a:spcBef>
              <a:buFont typeface="Arial"/>
              <a:buChar char="•"/>
            </a:pPr>
            <a:r>
              <a:rPr lang="en-US" sz="2610">
                <a:solidFill>
                  <a:srgbClr val="000000"/>
                </a:solidFill>
                <a:latin typeface="Public Sans"/>
                <a:ea typeface="Public Sans"/>
                <a:cs typeface="Public Sans"/>
                <a:sym typeface="Public Sans"/>
              </a:rPr>
              <a:t>Tầm nhìn lan tỏa:</a:t>
            </a:r>
          </a:p>
          <a:p>
            <a:pPr algn="just" marL="1127031" indent="-375677" lvl="2">
              <a:lnSpc>
                <a:spcPts val="3654"/>
              </a:lnSpc>
              <a:spcBef>
                <a:spcPct val="0"/>
              </a:spcBef>
              <a:buFont typeface="Arial"/>
              <a:buChar char="⚬"/>
            </a:pPr>
            <a:r>
              <a:rPr lang="en-US" sz="2610">
                <a:solidFill>
                  <a:srgbClr val="000000"/>
                </a:solidFill>
                <a:latin typeface="Public Sans"/>
                <a:ea typeface="Public Sans"/>
                <a:cs typeface="Public Sans"/>
                <a:sym typeface="Public Sans"/>
              </a:rPr>
              <a:t>Tín hiệu nhỏ từ cảm biến có thể lan tỏa sự an toàn và tiện ích đến cả cộng đồng.</a:t>
            </a:r>
          </a:p>
          <a:p>
            <a:pPr algn="just" marL="1127031" indent="-375677" lvl="2">
              <a:lnSpc>
                <a:spcPts val="3654"/>
              </a:lnSpc>
              <a:spcBef>
                <a:spcPct val="0"/>
              </a:spcBef>
              <a:buFont typeface="Arial"/>
              <a:buChar char="⚬"/>
            </a:pPr>
            <a:r>
              <a:rPr lang="en-US" sz="2610">
                <a:solidFill>
                  <a:srgbClr val="000000"/>
                </a:solidFill>
                <a:latin typeface="Public Sans"/>
                <a:ea typeface="Public Sans"/>
                <a:cs typeface="Public Sans"/>
                <a:sym typeface="Public Sans"/>
              </a:rPr>
              <a:t>Tương tự gợn nước mặt hồ: Một tác động nhỏ tạo ra thay đổi tích cực rộng khắp.</a:t>
            </a:r>
          </a:p>
          <a:p>
            <a:pPr algn="just">
              <a:lnSpc>
                <a:spcPts val="3654"/>
              </a:lnSpc>
              <a:spcBef>
                <a:spcPct val="0"/>
              </a:spcBef>
            </a:pPr>
          </a:p>
          <a:p>
            <a:pPr algn="just">
              <a:lnSpc>
                <a:spcPts val="3654"/>
              </a:lnSpc>
              <a:spcBef>
                <a:spcPct val="0"/>
              </a:spcBef>
            </a:pPr>
          </a:p>
        </p:txBody>
      </p:sp>
      <p:sp>
        <p:nvSpPr>
          <p:cNvPr name="TextBox 10" id="10"/>
          <p:cNvSpPr txBox="true"/>
          <p:nvPr/>
        </p:nvSpPr>
        <p:spPr>
          <a:xfrm rot="0">
            <a:off x="287099" y="9702331"/>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FFFFFF"/>
                </a:solidFill>
                <a:latin typeface="Public Sans Bold"/>
                <a:ea typeface="Public Sans Bold"/>
                <a:cs typeface="Public Sans Bold"/>
                <a:sym typeface="Public Sans Bold"/>
              </a:rPr>
              <a:t>SYNW</a:t>
            </a:r>
            <a:r>
              <a:rPr lang="en-US" b="true" sz="1400" spc="140" u="none">
                <a:solidFill>
                  <a:srgbClr val="FFFFFF"/>
                </a:solidFill>
                <a:latin typeface="Public Sans Bold"/>
                <a:ea typeface="Public Sans Bold"/>
                <a:cs typeface="Public Sans Bold"/>
                <a:sym typeface="Public Sans Bold"/>
              </a:rPr>
              <a:t>AVECO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6455703" y="8501386"/>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1021" y="1636999"/>
            <a:ext cx="21683183" cy="9004376"/>
            <a:chOff x="0" y="0"/>
            <a:chExt cx="28910911" cy="12005835"/>
          </a:xfrm>
        </p:grpSpPr>
        <p:grpSp>
          <p:nvGrpSpPr>
            <p:cNvPr name="Group 4" id="4"/>
            <p:cNvGrpSpPr/>
            <p:nvPr/>
          </p:nvGrpSpPr>
          <p:grpSpPr>
            <a:xfrm rot="0">
              <a:off x="0" y="1524469"/>
              <a:ext cx="28910911" cy="10481366"/>
              <a:chOff x="0" y="0"/>
              <a:chExt cx="3207928" cy="1553031"/>
            </a:xfrm>
          </p:grpSpPr>
          <p:sp>
            <p:nvSpPr>
              <p:cNvPr name="Freeform 5" id="5"/>
              <p:cNvSpPr/>
              <p:nvPr/>
            </p:nvSpPr>
            <p:spPr>
              <a:xfrm flipH="false" flipV="false" rot="0">
                <a:off x="0" y="0"/>
                <a:ext cx="3207928" cy="1553031"/>
              </a:xfrm>
              <a:custGeom>
                <a:avLst/>
                <a:gdLst/>
                <a:ahLst/>
                <a:cxnLst/>
                <a:rect r="r" b="b" t="t" l="l"/>
                <a:pathLst>
                  <a:path h="1553031" w="3207928">
                    <a:moveTo>
                      <a:pt x="3083468" y="1553030"/>
                    </a:moveTo>
                    <a:lnTo>
                      <a:pt x="124460" y="1553030"/>
                    </a:lnTo>
                    <a:cubicBezTo>
                      <a:pt x="55880" y="1553030"/>
                      <a:pt x="0" y="1497151"/>
                      <a:pt x="0" y="1428570"/>
                    </a:cubicBezTo>
                    <a:lnTo>
                      <a:pt x="0" y="124460"/>
                    </a:lnTo>
                    <a:cubicBezTo>
                      <a:pt x="0" y="55880"/>
                      <a:pt x="55880" y="0"/>
                      <a:pt x="124460" y="0"/>
                    </a:cubicBezTo>
                    <a:lnTo>
                      <a:pt x="3083468" y="0"/>
                    </a:lnTo>
                    <a:cubicBezTo>
                      <a:pt x="3152048" y="0"/>
                      <a:pt x="3207928" y="55880"/>
                      <a:pt x="3207928" y="124460"/>
                    </a:cubicBezTo>
                    <a:lnTo>
                      <a:pt x="3207928" y="1428571"/>
                    </a:lnTo>
                    <a:cubicBezTo>
                      <a:pt x="3207928" y="1497151"/>
                      <a:pt x="3152048" y="1553031"/>
                      <a:pt x="3083468" y="1553031"/>
                    </a:cubicBezTo>
                    <a:close/>
                  </a:path>
                </a:pathLst>
              </a:custGeom>
              <a:solidFill>
                <a:srgbClr val="FEE600"/>
              </a:solidFill>
            </p:spPr>
          </p:sp>
        </p:grpSp>
        <p:sp>
          <p:nvSpPr>
            <p:cNvPr name="TextBox 6" id="6"/>
            <p:cNvSpPr txBox="true"/>
            <p:nvPr/>
          </p:nvSpPr>
          <p:spPr>
            <a:xfrm rot="0">
              <a:off x="9912808" y="-85725"/>
              <a:ext cx="14221598" cy="834999"/>
            </a:xfrm>
            <a:prstGeom prst="rect">
              <a:avLst/>
            </a:prstGeom>
          </p:spPr>
          <p:txBody>
            <a:bodyPr anchor="t" rtlCol="false" tIns="0" lIns="0" bIns="0" rIns="0">
              <a:spAutoFit/>
            </a:bodyPr>
            <a:lstStyle/>
            <a:p>
              <a:pPr algn="l">
                <a:lnSpc>
                  <a:spcPts val="5220"/>
                </a:lnSpc>
              </a:pPr>
            </a:p>
          </p:txBody>
        </p:sp>
      </p:grpSp>
      <p:sp>
        <p:nvSpPr>
          <p:cNvPr name="TextBox 7" id="7"/>
          <p:cNvSpPr txBox="true"/>
          <p:nvPr/>
        </p:nvSpPr>
        <p:spPr>
          <a:xfrm rot="0">
            <a:off x="241021" y="9592794"/>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191919"/>
                </a:solidFill>
                <a:latin typeface="Public Sans Bold"/>
                <a:ea typeface="Public Sans Bold"/>
                <a:cs typeface="Public Sans Bold"/>
                <a:sym typeface="Public Sans Bold"/>
              </a:rPr>
              <a:t>SYNWAVECO </a:t>
            </a:r>
          </a:p>
        </p:txBody>
      </p:sp>
      <p:sp>
        <p:nvSpPr>
          <p:cNvPr name="TextBox 8" id="8"/>
          <p:cNvSpPr txBox="true"/>
          <p:nvPr/>
        </p:nvSpPr>
        <p:spPr>
          <a:xfrm rot="0">
            <a:off x="287099" y="640073"/>
            <a:ext cx="6053667" cy="704804"/>
          </a:xfrm>
          <a:prstGeom prst="rect">
            <a:avLst/>
          </a:prstGeom>
        </p:spPr>
        <p:txBody>
          <a:bodyPr anchor="t" rtlCol="false" tIns="0" lIns="0" bIns="0" rIns="0">
            <a:spAutoFit/>
          </a:bodyPr>
          <a:lstStyle/>
          <a:p>
            <a:pPr algn="ctr">
              <a:lnSpc>
                <a:spcPts val="5775"/>
              </a:lnSpc>
              <a:spcBef>
                <a:spcPct val="0"/>
              </a:spcBef>
            </a:pPr>
            <a:r>
              <a:rPr lang="en-US" b="true" sz="4125">
                <a:solidFill>
                  <a:srgbClr val="FFFFFF"/>
                </a:solidFill>
                <a:latin typeface="Public Sans Bold"/>
                <a:ea typeface="Public Sans Bold"/>
                <a:cs typeface="Public Sans Bold"/>
                <a:sym typeface="Public Sans Bold"/>
              </a:rPr>
              <a:t>2.3. Chiến lược nội dung</a:t>
            </a:r>
          </a:p>
        </p:txBody>
      </p:sp>
      <p:sp>
        <p:nvSpPr>
          <p:cNvPr name="TextBox 9" id="9"/>
          <p:cNvSpPr txBox="true"/>
          <p:nvPr/>
        </p:nvSpPr>
        <p:spPr>
          <a:xfrm rot="0">
            <a:off x="4576238" y="3313891"/>
            <a:ext cx="14338898" cy="5944409"/>
          </a:xfrm>
          <a:prstGeom prst="rect">
            <a:avLst/>
          </a:prstGeom>
        </p:spPr>
        <p:txBody>
          <a:bodyPr anchor="t" rtlCol="false" tIns="0" lIns="0" bIns="0" rIns="0">
            <a:spAutoFit/>
          </a:bodyPr>
          <a:lstStyle/>
          <a:p>
            <a:pPr algn="just">
              <a:lnSpc>
                <a:spcPts val="3654"/>
              </a:lnSpc>
            </a:pPr>
            <a:r>
              <a:rPr lang="en-US" sz="2610" b="true">
                <a:solidFill>
                  <a:srgbClr val="000000"/>
                </a:solidFill>
                <a:latin typeface="Public Sans Bold"/>
                <a:ea typeface="Public Sans Bold"/>
                <a:cs typeface="Public Sans Bold"/>
                <a:sym typeface="Public Sans Bold"/>
              </a:rPr>
              <a:t>Giải mã hậu tố “ECO” – Hệ sinh thái &amp; Kinh tế</a:t>
            </a:r>
          </a:p>
          <a:p>
            <a:pPr algn="just" marL="563515" indent="-281758" lvl="1">
              <a:lnSpc>
                <a:spcPts val="3654"/>
              </a:lnSpc>
              <a:buFont typeface="Arial"/>
              <a:buChar char="•"/>
            </a:pPr>
            <a:r>
              <a:rPr lang="en-US" sz="2610">
                <a:solidFill>
                  <a:srgbClr val="000000"/>
                </a:solidFill>
                <a:latin typeface="Public Sans"/>
                <a:ea typeface="Public Sans"/>
                <a:cs typeface="Public Sans"/>
                <a:sym typeface="Public Sans"/>
              </a:rPr>
              <a:t>Eco</a:t>
            </a:r>
            <a:r>
              <a:rPr lang="en-US" sz="2610">
                <a:solidFill>
                  <a:srgbClr val="000000"/>
                </a:solidFill>
                <a:latin typeface="Public Sans"/>
                <a:ea typeface="Public Sans"/>
                <a:cs typeface="Public Sans"/>
                <a:sym typeface="Public Sans"/>
              </a:rPr>
              <a:t>system (Hệ sinh thái IoT):</a:t>
            </a:r>
          </a:p>
          <a:p>
            <a:pPr algn="just" marL="1127030" indent="-375677" lvl="2">
              <a:lnSpc>
                <a:spcPts val="3654"/>
              </a:lnSpc>
              <a:spcBef>
                <a:spcPct val="0"/>
              </a:spcBef>
              <a:buFont typeface="Arial"/>
              <a:buChar char="⚬"/>
            </a:pPr>
            <a:r>
              <a:rPr lang="en-US" sz="2610">
                <a:solidFill>
                  <a:srgbClr val="000000"/>
                </a:solidFill>
                <a:latin typeface="Public Sans"/>
                <a:ea typeface="Public Sans"/>
                <a:cs typeface="Public Sans"/>
                <a:sym typeface="Public Sans"/>
              </a:rPr>
              <a:t>Xây dựng môi trường nơ</a:t>
            </a:r>
            <a:r>
              <a:rPr lang="en-US" sz="2610">
                <a:solidFill>
                  <a:srgbClr val="000000"/>
                </a:solidFill>
                <a:latin typeface="Public Sans"/>
                <a:ea typeface="Public Sans"/>
                <a:cs typeface="Public Sans"/>
                <a:sym typeface="Public Sans"/>
              </a:rPr>
              <a:t>i sả</a:t>
            </a:r>
            <a:r>
              <a:rPr lang="en-US" sz="2610">
                <a:solidFill>
                  <a:srgbClr val="000000"/>
                </a:solidFill>
                <a:latin typeface="Public Sans"/>
                <a:ea typeface="Public Sans"/>
                <a:cs typeface="Public Sans"/>
                <a:sym typeface="Public Sans"/>
              </a:rPr>
              <a:t>n phẩm và dịch vụ tương hỗ chặt chẽ.</a:t>
            </a:r>
          </a:p>
          <a:p>
            <a:pPr algn="just" marL="1127030" indent="-375677" lvl="2">
              <a:lnSpc>
                <a:spcPts val="3654"/>
              </a:lnSpc>
              <a:spcBef>
                <a:spcPct val="0"/>
              </a:spcBef>
              <a:buFont typeface="Arial"/>
              <a:buChar char="⚬"/>
            </a:pPr>
            <a:r>
              <a:rPr lang="en-US" sz="2610">
                <a:solidFill>
                  <a:srgbClr val="000000"/>
                </a:solidFill>
                <a:latin typeface="Public Sans"/>
                <a:ea typeface="Public Sans"/>
                <a:cs typeface="Public Sans"/>
                <a:sym typeface="Public Sans"/>
              </a:rPr>
              <a:t>Tích hợp sâu giữa thiết bị và website để phân tích hành vi người dùng, từ đó tối ưu hóa giá trị vòng đời khách hàng.</a:t>
            </a:r>
          </a:p>
          <a:p>
            <a:pPr algn="just" marL="563515" indent="-281758" lvl="1">
              <a:lnSpc>
                <a:spcPts val="3654"/>
              </a:lnSpc>
              <a:spcBef>
                <a:spcPct val="0"/>
              </a:spcBef>
              <a:buFont typeface="Arial"/>
              <a:buChar char="•"/>
            </a:pPr>
            <a:r>
              <a:rPr lang="en-US" sz="2610">
                <a:solidFill>
                  <a:srgbClr val="000000"/>
                </a:solidFill>
                <a:latin typeface="Public Sans"/>
                <a:ea typeface="Public Sans"/>
                <a:cs typeface="Public Sans"/>
                <a:sym typeface="Public Sans"/>
              </a:rPr>
              <a:t>Economy &amp; Ecommerce (Hiệu quả kinh tế):</a:t>
            </a:r>
          </a:p>
          <a:p>
            <a:pPr algn="just" marL="1127030" indent="-375677" lvl="2">
              <a:lnSpc>
                <a:spcPts val="3654"/>
              </a:lnSpc>
              <a:spcBef>
                <a:spcPct val="0"/>
              </a:spcBef>
              <a:buFont typeface="Arial"/>
              <a:buChar char="⚬"/>
            </a:pPr>
            <a:r>
              <a:rPr lang="en-US" sz="2610">
                <a:solidFill>
                  <a:srgbClr val="000000"/>
                </a:solidFill>
                <a:latin typeface="Public Sans"/>
                <a:ea typeface="Public Sans"/>
                <a:cs typeface="Public Sans"/>
                <a:sym typeface="Public Sans"/>
              </a:rPr>
              <a:t>Tôn c</a:t>
            </a:r>
            <a:r>
              <a:rPr lang="en-US" sz="2610">
                <a:solidFill>
                  <a:srgbClr val="000000"/>
                </a:solidFill>
                <a:latin typeface="Public Sans"/>
                <a:ea typeface="Public Sans"/>
                <a:cs typeface="Public Sans"/>
                <a:sym typeface="Public Sans"/>
              </a:rPr>
              <a:t>hỉ "Fueling Markets": Thúc đẩy thị trườ</a:t>
            </a:r>
            <a:r>
              <a:rPr lang="en-US" sz="2610">
                <a:solidFill>
                  <a:srgbClr val="000000"/>
                </a:solidFill>
                <a:latin typeface="Public Sans"/>
                <a:ea typeface="Public Sans"/>
                <a:cs typeface="Public Sans"/>
                <a:sym typeface="Public Sans"/>
              </a:rPr>
              <a:t>ng</a:t>
            </a:r>
            <a:r>
              <a:rPr lang="en-US" sz="2610">
                <a:solidFill>
                  <a:srgbClr val="000000"/>
                </a:solidFill>
                <a:latin typeface="Public Sans"/>
                <a:ea typeface="Public Sans"/>
                <a:cs typeface="Public Sans"/>
                <a:sym typeface="Public Sans"/>
              </a:rPr>
              <a:t> bằng việc nâng cao năng suất lao động.</a:t>
            </a:r>
          </a:p>
          <a:p>
            <a:pPr algn="just" marL="1127030" indent="-375677" lvl="2">
              <a:lnSpc>
                <a:spcPts val="3654"/>
              </a:lnSpc>
              <a:spcBef>
                <a:spcPct val="0"/>
              </a:spcBef>
              <a:buFont typeface="Arial"/>
              <a:buChar char="⚬"/>
            </a:pPr>
            <a:r>
              <a:rPr lang="en-US" sz="2610">
                <a:solidFill>
                  <a:srgbClr val="000000"/>
                </a:solidFill>
                <a:latin typeface="Public Sans"/>
                <a:ea typeface="Public Sans"/>
                <a:cs typeface="Public Sans"/>
                <a:sym typeface="Public Sans"/>
              </a:rPr>
              <a:t>Ứng dụng thực tiễn: Giúp nông nghiệp sạch tiết kiệm tài nguyên, giảm chi phí vận hành và tối ưu hóa lợi nhuận thông qua tri thức công nghệ.</a:t>
            </a:r>
          </a:p>
          <a:p>
            <a:pPr algn="just" marL="563515" indent="-281758" lvl="1">
              <a:lnSpc>
                <a:spcPts val="3654"/>
              </a:lnSpc>
              <a:spcBef>
                <a:spcPct val="0"/>
              </a:spcBef>
              <a:buFont typeface="Arial"/>
              <a:buChar char="•"/>
            </a:pPr>
            <a:r>
              <a:rPr lang="en-US" sz="2610">
                <a:solidFill>
                  <a:srgbClr val="000000"/>
                </a:solidFill>
                <a:latin typeface="Public Sans"/>
                <a:ea typeface="Public Sans"/>
                <a:cs typeface="Public Sans"/>
                <a:sym typeface="Public Sans"/>
              </a:rPr>
              <a:t>S</a:t>
            </a:r>
            <a:r>
              <a:rPr lang="en-US" sz="2610">
                <a:solidFill>
                  <a:srgbClr val="000000"/>
                </a:solidFill>
                <a:latin typeface="Public Sans"/>
                <a:ea typeface="Public Sans"/>
                <a:cs typeface="Public Sans"/>
                <a:sym typeface="Public Sans"/>
              </a:rPr>
              <a:t>ự bền vững: Phát triển dựa trên sự chính trực và hiệu quả thực tế của giải pháp.</a:t>
            </a:r>
          </a:p>
          <a:p>
            <a:pPr algn="just">
              <a:lnSpc>
                <a:spcPts val="3654"/>
              </a:lnSpc>
              <a:spcBef>
                <a:spcPct val="0"/>
              </a:spcBef>
            </a:pPr>
          </a:p>
          <a:p>
            <a:pPr algn="just">
              <a:lnSpc>
                <a:spcPts val="3654"/>
              </a:lnSpc>
              <a:spcBef>
                <a:spcPct val="0"/>
              </a:spcBef>
            </a:pPr>
          </a:p>
          <a:p>
            <a:pPr algn="just">
              <a:lnSpc>
                <a:spcPts val="3654"/>
              </a:lnSpc>
              <a:spcBef>
                <a:spcPct val="0"/>
              </a:spcBef>
            </a:pPr>
          </a:p>
        </p:txBody>
      </p:sp>
      <p:sp>
        <p:nvSpPr>
          <p:cNvPr name="TextBox 10" id="10"/>
          <p:cNvSpPr txBox="true"/>
          <p:nvPr/>
        </p:nvSpPr>
        <p:spPr>
          <a:xfrm rot="0">
            <a:off x="287099" y="9702331"/>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FFFFFF"/>
                </a:solidFill>
                <a:latin typeface="Public Sans Bold"/>
                <a:ea typeface="Public Sans Bold"/>
                <a:cs typeface="Public Sans Bold"/>
                <a:sym typeface="Public Sans Bold"/>
              </a:rPr>
              <a:t>SYNW</a:t>
            </a:r>
            <a:r>
              <a:rPr lang="en-US" b="true" sz="1400" spc="140" u="none">
                <a:solidFill>
                  <a:srgbClr val="FFFFFF"/>
                </a:solidFill>
                <a:latin typeface="Public Sans Bold"/>
                <a:ea typeface="Public Sans Bold"/>
                <a:cs typeface="Public Sans Bold"/>
                <a:sym typeface="Public Sans Bold"/>
              </a:rPr>
              <a:t>AVECO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6455703" y="8501386"/>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1021" y="1636999"/>
            <a:ext cx="21683183" cy="9004376"/>
            <a:chOff x="0" y="0"/>
            <a:chExt cx="28910911" cy="12005835"/>
          </a:xfrm>
        </p:grpSpPr>
        <p:grpSp>
          <p:nvGrpSpPr>
            <p:cNvPr name="Group 4" id="4"/>
            <p:cNvGrpSpPr/>
            <p:nvPr/>
          </p:nvGrpSpPr>
          <p:grpSpPr>
            <a:xfrm rot="0">
              <a:off x="0" y="1524469"/>
              <a:ext cx="28910911" cy="10481366"/>
              <a:chOff x="0" y="0"/>
              <a:chExt cx="3207928" cy="1553031"/>
            </a:xfrm>
          </p:grpSpPr>
          <p:sp>
            <p:nvSpPr>
              <p:cNvPr name="Freeform 5" id="5"/>
              <p:cNvSpPr/>
              <p:nvPr/>
            </p:nvSpPr>
            <p:spPr>
              <a:xfrm flipH="false" flipV="false" rot="0">
                <a:off x="0" y="0"/>
                <a:ext cx="3207928" cy="1553031"/>
              </a:xfrm>
              <a:custGeom>
                <a:avLst/>
                <a:gdLst/>
                <a:ahLst/>
                <a:cxnLst/>
                <a:rect r="r" b="b" t="t" l="l"/>
                <a:pathLst>
                  <a:path h="1553031" w="3207928">
                    <a:moveTo>
                      <a:pt x="3083468" y="1553030"/>
                    </a:moveTo>
                    <a:lnTo>
                      <a:pt x="124460" y="1553030"/>
                    </a:lnTo>
                    <a:cubicBezTo>
                      <a:pt x="55880" y="1553030"/>
                      <a:pt x="0" y="1497151"/>
                      <a:pt x="0" y="1428570"/>
                    </a:cubicBezTo>
                    <a:lnTo>
                      <a:pt x="0" y="124460"/>
                    </a:lnTo>
                    <a:cubicBezTo>
                      <a:pt x="0" y="55880"/>
                      <a:pt x="55880" y="0"/>
                      <a:pt x="124460" y="0"/>
                    </a:cubicBezTo>
                    <a:lnTo>
                      <a:pt x="3083468" y="0"/>
                    </a:lnTo>
                    <a:cubicBezTo>
                      <a:pt x="3152048" y="0"/>
                      <a:pt x="3207928" y="55880"/>
                      <a:pt x="3207928" y="124460"/>
                    </a:cubicBezTo>
                    <a:lnTo>
                      <a:pt x="3207928" y="1428571"/>
                    </a:lnTo>
                    <a:cubicBezTo>
                      <a:pt x="3207928" y="1497151"/>
                      <a:pt x="3152048" y="1553031"/>
                      <a:pt x="3083468" y="1553031"/>
                    </a:cubicBezTo>
                    <a:close/>
                  </a:path>
                </a:pathLst>
              </a:custGeom>
              <a:solidFill>
                <a:srgbClr val="FEE600"/>
              </a:solidFill>
            </p:spPr>
          </p:sp>
        </p:grpSp>
        <p:sp>
          <p:nvSpPr>
            <p:cNvPr name="TextBox 6" id="6"/>
            <p:cNvSpPr txBox="true"/>
            <p:nvPr/>
          </p:nvSpPr>
          <p:spPr>
            <a:xfrm rot="0">
              <a:off x="9912808" y="-85725"/>
              <a:ext cx="14221598" cy="834999"/>
            </a:xfrm>
            <a:prstGeom prst="rect">
              <a:avLst/>
            </a:prstGeom>
          </p:spPr>
          <p:txBody>
            <a:bodyPr anchor="t" rtlCol="false" tIns="0" lIns="0" bIns="0" rIns="0">
              <a:spAutoFit/>
            </a:bodyPr>
            <a:lstStyle/>
            <a:p>
              <a:pPr algn="l">
                <a:lnSpc>
                  <a:spcPts val="5220"/>
                </a:lnSpc>
              </a:pPr>
            </a:p>
          </p:txBody>
        </p:sp>
      </p:grpSp>
      <p:sp>
        <p:nvSpPr>
          <p:cNvPr name="TextBox 7" id="7"/>
          <p:cNvSpPr txBox="true"/>
          <p:nvPr/>
        </p:nvSpPr>
        <p:spPr>
          <a:xfrm rot="0">
            <a:off x="241021" y="9592794"/>
            <a:ext cx="2183416" cy="409575"/>
          </a:xfrm>
          <a:prstGeom prst="rect">
            <a:avLst/>
          </a:prstGeom>
        </p:spPr>
        <p:txBody>
          <a:bodyPr anchor="t" rtlCol="false" tIns="0" lIns="0" bIns="0" rIns="0">
            <a:spAutoFit/>
          </a:bodyPr>
          <a:lstStyle/>
          <a:p>
            <a:pPr algn="ctr">
              <a:lnSpc>
                <a:spcPts val="3120"/>
              </a:lnSpc>
              <a:spcBef>
                <a:spcPct val="0"/>
              </a:spcBef>
            </a:pPr>
            <a:r>
              <a:rPr lang="en-US" b="true" sz="2600">
                <a:solidFill>
                  <a:srgbClr val="FFFFFF"/>
                </a:solidFill>
                <a:latin typeface="Public Sans Bold"/>
                <a:ea typeface="Public Sans Bold"/>
                <a:cs typeface="Public Sans Bold"/>
                <a:sym typeface="Public Sans Bold"/>
              </a:rPr>
              <a:t>SYNWAVECO </a:t>
            </a:r>
          </a:p>
        </p:txBody>
      </p:sp>
      <p:sp>
        <p:nvSpPr>
          <p:cNvPr name="TextBox 8" id="8"/>
          <p:cNvSpPr txBox="true"/>
          <p:nvPr/>
        </p:nvSpPr>
        <p:spPr>
          <a:xfrm rot="0">
            <a:off x="287099" y="640073"/>
            <a:ext cx="6053667" cy="704804"/>
          </a:xfrm>
          <a:prstGeom prst="rect">
            <a:avLst/>
          </a:prstGeom>
        </p:spPr>
        <p:txBody>
          <a:bodyPr anchor="t" rtlCol="false" tIns="0" lIns="0" bIns="0" rIns="0">
            <a:spAutoFit/>
          </a:bodyPr>
          <a:lstStyle/>
          <a:p>
            <a:pPr algn="ctr">
              <a:lnSpc>
                <a:spcPts val="5775"/>
              </a:lnSpc>
              <a:spcBef>
                <a:spcPct val="0"/>
              </a:spcBef>
            </a:pPr>
            <a:r>
              <a:rPr lang="en-US" b="true" sz="4125">
                <a:solidFill>
                  <a:srgbClr val="FFFFFF"/>
                </a:solidFill>
                <a:latin typeface="Public Sans Bold"/>
                <a:ea typeface="Public Sans Bold"/>
                <a:cs typeface="Public Sans Bold"/>
                <a:sym typeface="Public Sans Bold"/>
              </a:rPr>
              <a:t>2.3. Chiến lược nội dung</a:t>
            </a:r>
          </a:p>
        </p:txBody>
      </p:sp>
      <p:sp>
        <p:nvSpPr>
          <p:cNvPr name="TextBox 9" id="9"/>
          <p:cNvSpPr txBox="true"/>
          <p:nvPr/>
        </p:nvSpPr>
        <p:spPr>
          <a:xfrm rot="0">
            <a:off x="3313933" y="3405464"/>
            <a:ext cx="14338898" cy="6401642"/>
          </a:xfrm>
          <a:prstGeom prst="rect">
            <a:avLst/>
          </a:prstGeom>
        </p:spPr>
        <p:txBody>
          <a:bodyPr anchor="t" rtlCol="false" tIns="0" lIns="0" bIns="0" rIns="0">
            <a:spAutoFit/>
          </a:bodyPr>
          <a:lstStyle/>
          <a:p>
            <a:pPr algn="just">
              <a:lnSpc>
                <a:spcPts val="3654"/>
              </a:lnSpc>
            </a:pPr>
            <a:r>
              <a:rPr lang="en-US" sz="2610" b="true">
                <a:solidFill>
                  <a:srgbClr val="000000"/>
                </a:solidFill>
                <a:latin typeface="Public Sans Bold"/>
                <a:ea typeface="Public Sans Bold"/>
                <a:cs typeface="Public Sans Bold"/>
                <a:sym typeface="Public Sans Bold"/>
              </a:rPr>
              <a:t>Tuyên ngôn giá trị (Slogan) </a:t>
            </a:r>
          </a:p>
          <a:p>
            <a:pPr algn="just">
              <a:lnSpc>
                <a:spcPts val="3654"/>
              </a:lnSpc>
            </a:pPr>
            <a:r>
              <a:rPr lang="en-US" sz="2610">
                <a:solidFill>
                  <a:srgbClr val="000000"/>
                </a:solidFill>
                <a:latin typeface="Public Sans"/>
                <a:ea typeface="Public Sans"/>
                <a:cs typeface="Public Sans"/>
                <a:sym typeface="Public Sans"/>
              </a:rPr>
              <a:t>“Beyond Connectivity: Elevating Smart-Life Experien</a:t>
            </a:r>
            <a:r>
              <a:rPr lang="en-US" sz="2610">
                <a:solidFill>
                  <a:srgbClr val="000000"/>
                </a:solidFill>
                <a:latin typeface="Public Sans"/>
                <a:ea typeface="Public Sans"/>
                <a:cs typeface="Public Sans"/>
                <a:sym typeface="Public Sans"/>
              </a:rPr>
              <a:t>c</a:t>
            </a:r>
            <a:r>
              <a:rPr lang="en-US" sz="2610">
                <a:solidFill>
                  <a:srgbClr val="000000"/>
                </a:solidFill>
                <a:latin typeface="Public Sans"/>
                <a:ea typeface="Public Sans"/>
                <a:cs typeface="Public Sans"/>
                <a:sym typeface="Public Sans"/>
              </a:rPr>
              <a:t>es and Integrity”</a:t>
            </a:r>
          </a:p>
          <a:p>
            <a:pPr algn="just">
              <a:lnSpc>
                <a:spcPts val="3654"/>
              </a:lnSpc>
            </a:pPr>
          </a:p>
          <a:p>
            <a:pPr algn="just" marL="563515" indent="-281758" lvl="1">
              <a:lnSpc>
                <a:spcPts val="3654"/>
              </a:lnSpc>
              <a:spcBef>
                <a:spcPct val="0"/>
              </a:spcBef>
              <a:buFont typeface="Arial"/>
              <a:buChar char="•"/>
            </a:pPr>
            <a:r>
              <a:rPr lang="en-US" sz="2610">
                <a:solidFill>
                  <a:srgbClr val="000000"/>
                </a:solidFill>
                <a:latin typeface="Public Sans"/>
                <a:ea typeface="Public Sans"/>
                <a:cs typeface="Public Sans"/>
                <a:sym typeface="Public Sans"/>
              </a:rPr>
              <a:t>Beyond Connectivity (Wav): Không chỉ bán kết nố</a:t>
            </a:r>
            <a:r>
              <a:rPr lang="en-US" sz="2610">
                <a:solidFill>
                  <a:srgbClr val="000000"/>
                </a:solidFill>
                <a:latin typeface="Public Sans"/>
                <a:ea typeface="Public Sans"/>
                <a:cs typeface="Public Sans"/>
                <a:sym typeface="Public Sans"/>
              </a:rPr>
              <a:t>i kỹ</a:t>
            </a:r>
            <a:r>
              <a:rPr lang="en-US" sz="2610">
                <a:solidFill>
                  <a:srgbClr val="000000"/>
                </a:solidFill>
                <a:latin typeface="Public Sans"/>
                <a:ea typeface="Public Sans"/>
                <a:cs typeface="Public Sans"/>
                <a:sym typeface="Public Sans"/>
              </a:rPr>
              <a:t> thuật, mà bán sự lan tỏa tiện ích và an toàn, tạo rào cản cạnh tranh với đối thủ truyền thống.</a:t>
            </a:r>
          </a:p>
          <a:p>
            <a:pPr algn="just" marL="563515" indent="-281758" lvl="1">
              <a:lnSpc>
                <a:spcPts val="3654"/>
              </a:lnSpc>
              <a:spcBef>
                <a:spcPct val="0"/>
              </a:spcBef>
              <a:buFont typeface="Arial"/>
              <a:buChar char="•"/>
            </a:pPr>
            <a:r>
              <a:rPr lang="en-US" sz="2610">
                <a:solidFill>
                  <a:srgbClr val="000000"/>
                </a:solidFill>
                <a:latin typeface="Public Sans"/>
                <a:ea typeface="Public Sans"/>
                <a:cs typeface="Public Sans"/>
                <a:sym typeface="Public Sans"/>
              </a:rPr>
              <a:t>Elevating Smart-Life Experiences (Eco): Lấy trải </a:t>
            </a:r>
            <a:r>
              <a:rPr lang="en-US" sz="2610">
                <a:solidFill>
                  <a:srgbClr val="000000"/>
                </a:solidFill>
                <a:latin typeface="Public Sans"/>
                <a:ea typeface="Public Sans"/>
                <a:cs typeface="Public Sans"/>
                <a:sym typeface="Public Sans"/>
              </a:rPr>
              <a:t>nghiệm</a:t>
            </a:r>
            <a:r>
              <a:rPr lang="en-US" sz="2610">
                <a:solidFill>
                  <a:srgbClr val="000000"/>
                </a:solidFill>
                <a:latin typeface="Public Sans"/>
                <a:ea typeface="Public Sans"/>
                <a:cs typeface="Public Sans"/>
                <a:sym typeface="Public Sans"/>
              </a:rPr>
              <a:t> người dùng làm trọng tâm để ứng dụng kiến thức TMĐT vào thực tế.</a:t>
            </a:r>
          </a:p>
          <a:p>
            <a:pPr algn="just" marL="563515" indent="-281758" lvl="1">
              <a:lnSpc>
                <a:spcPts val="3654"/>
              </a:lnSpc>
              <a:spcBef>
                <a:spcPct val="0"/>
              </a:spcBef>
              <a:buFont typeface="Arial"/>
              <a:buChar char="•"/>
            </a:pPr>
            <a:r>
              <a:rPr lang="en-US" sz="2610">
                <a:solidFill>
                  <a:srgbClr val="000000"/>
                </a:solidFill>
                <a:latin typeface="Public Sans"/>
                <a:ea typeface="Public Sans"/>
                <a:cs typeface="Public Sans"/>
                <a:sym typeface="Public Sans"/>
              </a:rPr>
              <a:t>Integrity (Syn): Khẳng định tính chính trực, sự trọn vẹn và thống nhất tuyệt đối trong vận hành hệ thống đa kênh.</a:t>
            </a:r>
          </a:p>
          <a:p>
            <a:pPr algn="just">
              <a:lnSpc>
                <a:spcPts val="3654"/>
              </a:lnSpc>
              <a:spcBef>
                <a:spcPct val="0"/>
              </a:spcBef>
            </a:pPr>
            <a:r>
              <a:rPr lang="en-US" sz="2610">
                <a:solidFill>
                  <a:srgbClr val="000000"/>
                </a:solidFill>
                <a:latin typeface="Public Sans"/>
                <a:ea typeface="Public Sans"/>
                <a:cs typeface="Public Sans"/>
                <a:sym typeface="Public Sans"/>
              </a:rPr>
              <a:t>Hiệu quả SEO: Tích hợp các từ khóa tiềm năng (Smart-life, Connectivity, Integrity) để tối ưu hóa thứ hạng tìm kiếm tự nhiên.</a:t>
            </a:r>
          </a:p>
          <a:p>
            <a:pPr algn="just">
              <a:lnSpc>
                <a:spcPts val="3654"/>
              </a:lnSpc>
              <a:spcBef>
                <a:spcPct val="0"/>
              </a:spcBef>
            </a:pPr>
          </a:p>
          <a:p>
            <a:pPr algn="just">
              <a:lnSpc>
                <a:spcPts val="3654"/>
              </a:lnSpc>
              <a:spcBef>
                <a:spcPct val="0"/>
              </a:spcBef>
            </a:pPr>
          </a:p>
          <a:p>
            <a:pPr algn="just">
              <a:lnSpc>
                <a:spcPts val="3654"/>
              </a:lnSpc>
              <a:spcBef>
                <a:spcPct val="0"/>
              </a:spcBef>
            </a:pPr>
          </a:p>
        </p:txBody>
      </p:sp>
      <p:sp>
        <p:nvSpPr>
          <p:cNvPr name="TextBox 10" id="10"/>
          <p:cNvSpPr txBox="true"/>
          <p:nvPr/>
        </p:nvSpPr>
        <p:spPr>
          <a:xfrm rot="0">
            <a:off x="1028700" y="9258300"/>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8660" y="-372335"/>
            <a:ext cx="16377798" cy="12817060"/>
            <a:chOff x="0" y="0"/>
            <a:chExt cx="3620722" cy="2833532"/>
          </a:xfrm>
        </p:grpSpPr>
        <p:sp>
          <p:nvSpPr>
            <p:cNvPr name="Freeform 3" id="3"/>
            <p:cNvSpPr/>
            <p:nvPr/>
          </p:nvSpPr>
          <p:spPr>
            <a:xfrm flipH="false" flipV="false" rot="0">
              <a:off x="0" y="0"/>
              <a:ext cx="3620723" cy="2833532"/>
            </a:xfrm>
            <a:custGeom>
              <a:avLst/>
              <a:gdLst/>
              <a:ahLst/>
              <a:cxnLst/>
              <a:rect r="r" b="b" t="t" l="l"/>
              <a:pathLst>
                <a:path h="2833532" w="3620723">
                  <a:moveTo>
                    <a:pt x="3496263" y="2833532"/>
                  </a:moveTo>
                  <a:lnTo>
                    <a:pt x="124460" y="2833532"/>
                  </a:lnTo>
                  <a:cubicBezTo>
                    <a:pt x="55880" y="2833532"/>
                    <a:pt x="0" y="2777652"/>
                    <a:pt x="0" y="2709072"/>
                  </a:cubicBezTo>
                  <a:lnTo>
                    <a:pt x="0" y="124460"/>
                  </a:lnTo>
                  <a:cubicBezTo>
                    <a:pt x="0" y="55880"/>
                    <a:pt x="55880" y="0"/>
                    <a:pt x="124460" y="0"/>
                  </a:cubicBezTo>
                  <a:lnTo>
                    <a:pt x="3496263" y="0"/>
                  </a:lnTo>
                  <a:cubicBezTo>
                    <a:pt x="3564842" y="0"/>
                    <a:pt x="3620723" y="55880"/>
                    <a:pt x="3620723" y="124460"/>
                  </a:cubicBezTo>
                  <a:lnTo>
                    <a:pt x="3620723" y="2709072"/>
                  </a:lnTo>
                  <a:cubicBezTo>
                    <a:pt x="3620723" y="2777652"/>
                    <a:pt x="3564842" y="2833532"/>
                    <a:pt x="3496263" y="2833532"/>
                  </a:cubicBezTo>
                  <a:close/>
                </a:path>
              </a:pathLst>
            </a:custGeom>
            <a:solidFill>
              <a:srgbClr val="191919"/>
            </a:solidFill>
          </p:spPr>
        </p:sp>
      </p:grpSp>
      <p:grpSp>
        <p:nvGrpSpPr>
          <p:cNvPr name="Group 4" id="4"/>
          <p:cNvGrpSpPr/>
          <p:nvPr/>
        </p:nvGrpSpPr>
        <p:grpSpPr>
          <a:xfrm rot="0">
            <a:off x="-106525" y="-1271704"/>
            <a:ext cx="10430370" cy="10950811"/>
            <a:chOff x="0" y="0"/>
            <a:chExt cx="13907160" cy="14601081"/>
          </a:xfrm>
        </p:grpSpPr>
        <p:grpSp>
          <p:nvGrpSpPr>
            <p:cNvPr name="Group 5" id="5"/>
            <p:cNvGrpSpPr/>
            <p:nvPr/>
          </p:nvGrpSpPr>
          <p:grpSpPr>
            <a:xfrm rot="0">
              <a:off x="0" y="0"/>
              <a:ext cx="13907160" cy="14601081"/>
              <a:chOff x="0" y="0"/>
              <a:chExt cx="2730527" cy="2866771"/>
            </a:xfrm>
          </p:grpSpPr>
          <p:sp>
            <p:nvSpPr>
              <p:cNvPr name="Freeform 6" id="6"/>
              <p:cNvSpPr/>
              <p:nvPr/>
            </p:nvSpPr>
            <p:spPr>
              <a:xfrm flipH="false" flipV="false" rot="0">
                <a:off x="0" y="0"/>
                <a:ext cx="2730527" cy="2866771"/>
              </a:xfrm>
              <a:custGeom>
                <a:avLst/>
                <a:gdLst/>
                <a:ahLst/>
                <a:cxnLst/>
                <a:rect r="r" b="b" t="t" l="l"/>
                <a:pathLst>
                  <a:path h="2866771" w="2730527">
                    <a:moveTo>
                      <a:pt x="2606067" y="2866771"/>
                    </a:moveTo>
                    <a:lnTo>
                      <a:pt x="124460" y="2866771"/>
                    </a:lnTo>
                    <a:cubicBezTo>
                      <a:pt x="55880" y="2866771"/>
                      <a:pt x="0" y="2810891"/>
                      <a:pt x="0" y="2742311"/>
                    </a:cubicBezTo>
                    <a:lnTo>
                      <a:pt x="0" y="124460"/>
                    </a:lnTo>
                    <a:cubicBezTo>
                      <a:pt x="0" y="55880"/>
                      <a:pt x="55880" y="0"/>
                      <a:pt x="124460" y="0"/>
                    </a:cubicBezTo>
                    <a:lnTo>
                      <a:pt x="2606067" y="0"/>
                    </a:lnTo>
                    <a:cubicBezTo>
                      <a:pt x="2674647" y="0"/>
                      <a:pt x="2730527" y="55880"/>
                      <a:pt x="2730527" y="124460"/>
                    </a:cubicBezTo>
                    <a:lnTo>
                      <a:pt x="2730527" y="2742311"/>
                    </a:lnTo>
                    <a:cubicBezTo>
                      <a:pt x="2730527" y="2810891"/>
                      <a:pt x="2674647" y="2866771"/>
                      <a:pt x="2606067" y="2866771"/>
                    </a:cubicBezTo>
                    <a:close/>
                  </a:path>
                </a:pathLst>
              </a:custGeom>
              <a:solidFill>
                <a:srgbClr val="FEE600"/>
              </a:solidFill>
            </p:spPr>
          </p:sp>
        </p:grpSp>
        <p:sp>
          <p:nvSpPr>
            <p:cNvPr name="TextBox 7" id="7"/>
            <p:cNvSpPr txBox="true"/>
            <p:nvPr/>
          </p:nvSpPr>
          <p:spPr>
            <a:xfrm rot="0">
              <a:off x="1159323" y="9227812"/>
              <a:ext cx="6543528" cy="646088"/>
            </a:xfrm>
            <a:prstGeom prst="rect">
              <a:avLst/>
            </a:prstGeom>
          </p:spPr>
          <p:txBody>
            <a:bodyPr anchor="t" rtlCol="false" tIns="0" lIns="0" bIns="0" rIns="0">
              <a:spAutoFit/>
            </a:bodyPr>
            <a:lstStyle/>
            <a:p>
              <a:pPr algn="l">
                <a:lnSpc>
                  <a:spcPts val="3730"/>
                </a:lnSpc>
              </a:pPr>
            </a:p>
          </p:txBody>
        </p:sp>
        <p:sp>
          <p:nvSpPr>
            <p:cNvPr name="TextBox 8" id="8"/>
            <p:cNvSpPr txBox="true"/>
            <p:nvPr/>
          </p:nvSpPr>
          <p:spPr>
            <a:xfrm rot="0">
              <a:off x="1159323" y="10337102"/>
              <a:ext cx="6543528" cy="425904"/>
            </a:xfrm>
            <a:prstGeom prst="rect">
              <a:avLst/>
            </a:prstGeom>
          </p:spPr>
          <p:txBody>
            <a:bodyPr anchor="t" rtlCol="false" tIns="0" lIns="0" bIns="0" rIns="0">
              <a:spAutoFit/>
            </a:bodyPr>
            <a:lstStyle/>
            <a:p>
              <a:pPr algn="l" marL="0" indent="0" lvl="1">
                <a:lnSpc>
                  <a:spcPts val="2688"/>
                </a:lnSpc>
                <a:spcBef>
                  <a:spcPct val="0"/>
                </a:spcBef>
              </a:pPr>
            </a:p>
          </p:txBody>
        </p:sp>
      </p:grpSp>
      <p:sp>
        <p:nvSpPr>
          <p:cNvPr name="Freeform 9" id="9"/>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728907" y="178850"/>
            <a:ext cx="8723641" cy="4118338"/>
          </a:xfrm>
          <a:custGeom>
            <a:avLst/>
            <a:gdLst/>
            <a:ahLst/>
            <a:cxnLst/>
            <a:rect r="r" b="b" t="t" l="l"/>
            <a:pathLst>
              <a:path h="4118338" w="8723641">
                <a:moveTo>
                  <a:pt x="0" y="0"/>
                </a:moveTo>
                <a:lnTo>
                  <a:pt x="8723641" y="0"/>
                </a:lnTo>
                <a:lnTo>
                  <a:pt x="8723641" y="4118338"/>
                </a:lnTo>
                <a:lnTo>
                  <a:pt x="0" y="4118338"/>
                </a:lnTo>
                <a:lnTo>
                  <a:pt x="0" y="0"/>
                </a:lnTo>
                <a:close/>
              </a:path>
            </a:pathLst>
          </a:custGeom>
          <a:blipFill>
            <a:blip r:embed="rId4"/>
            <a:stretch>
              <a:fillRect l="0" t="0" r="0" b="0"/>
            </a:stretch>
          </a:blipFill>
        </p:spPr>
      </p:sp>
      <p:sp>
        <p:nvSpPr>
          <p:cNvPr name="Freeform 11" id="11"/>
          <p:cNvSpPr/>
          <p:nvPr/>
        </p:nvSpPr>
        <p:spPr>
          <a:xfrm flipH="false" flipV="false" rot="0">
            <a:off x="9728907" y="5233667"/>
            <a:ext cx="8559093" cy="4286372"/>
          </a:xfrm>
          <a:custGeom>
            <a:avLst/>
            <a:gdLst/>
            <a:ahLst/>
            <a:cxnLst/>
            <a:rect r="r" b="b" t="t" l="l"/>
            <a:pathLst>
              <a:path h="4286372" w="8559093">
                <a:moveTo>
                  <a:pt x="0" y="0"/>
                </a:moveTo>
                <a:lnTo>
                  <a:pt x="8559093" y="0"/>
                </a:lnTo>
                <a:lnTo>
                  <a:pt x="8559093" y="4286372"/>
                </a:lnTo>
                <a:lnTo>
                  <a:pt x="0" y="4286372"/>
                </a:lnTo>
                <a:lnTo>
                  <a:pt x="0" y="0"/>
                </a:lnTo>
                <a:close/>
              </a:path>
            </a:pathLst>
          </a:custGeom>
          <a:blipFill>
            <a:blip r:embed="rId5"/>
            <a:stretch>
              <a:fillRect l="0" t="0" r="0" b="0"/>
            </a:stretch>
          </a:blipFill>
        </p:spPr>
      </p:sp>
      <p:sp>
        <p:nvSpPr>
          <p:cNvPr name="TextBox 12" id="12"/>
          <p:cNvSpPr txBox="true"/>
          <p:nvPr/>
        </p:nvSpPr>
        <p:spPr>
          <a:xfrm rot="0">
            <a:off x="158947" y="264575"/>
            <a:ext cx="12848453" cy="601080"/>
          </a:xfrm>
          <a:prstGeom prst="rect">
            <a:avLst/>
          </a:prstGeom>
        </p:spPr>
        <p:txBody>
          <a:bodyPr anchor="t" rtlCol="false" tIns="0" lIns="0" bIns="0" rIns="0">
            <a:spAutoFit/>
          </a:bodyPr>
          <a:lstStyle/>
          <a:p>
            <a:pPr algn="l" marL="0" indent="0" lvl="0">
              <a:lnSpc>
                <a:spcPts val="4539"/>
              </a:lnSpc>
            </a:pPr>
            <a:r>
              <a:rPr lang="en-US" b="true" sz="4539">
                <a:solidFill>
                  <a:srgbClr val="191919"/>
                </a:solidFill>
                <a:latin typeface="Public Sans Bold"/>
                <a:ea typeface="Public Sans Bold"/>
                <a:cs typeface="Public Sans Bold"/>
                <a:sym typeface="Public Sans Bold"/>
              </a:rPr>
              <a:t>5.</a:t>
            </a:r>
            <a:r>
              <a:rPr lang="en-US" b="true" sz="4539">
                <a:solidFill>
                  <a:srgbClr val="191919"/>
                </a:solidFill>
                <a:latin typeface="Public Sans Bold"/>
                <a:ea typeface="Public Sans Bold"/>
                <a:cs typeface="Public Sans Bold"/>
                <a:sym typeface="Public Sans Bold"/>
              </a:rPr>
              <a:t> Chiến lược nội dung</a:t>
            </a:r>
          </a:p>
        </p:txBody>
      </p:sp>
      <p:sp>
        <p:nvSpPr>
          <p:cNvPr name="TextBox 13" id="13"/>
          <p:cNvSpPr txBox="true"/>
          <p:nvPr/>
        </p:nvSpPr>
        <p:spPr>
          <a:xfrm rot="0">
            <a:off x="558779" y="9462889"/>
            <a:ext cx="1704880" cy="37528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Public Sans"/>
                <a:ea typeface="Public Sans"/>
                <a:cs typeface="Public Sans"/>
                <a:sym typeface="Public Sans"/>
              </a:rPr>
              <a:t>SYNWAVECO </a:t>
            </a:r>
          </a:p>
        </p:txBody>
      </p:sp>
      <p:sp>
        <p:nvSpPr>
          <p:cNvPr name="TextBox 14" id="14"/>
          <p:cNvSpPr txBox="true"/>
          <p:nvPr/>
        </p:nvSpPr>
        <p:spPr>
          <a:xfrm rot="0">
            <a:off x="394015" y="1657193"/>
            <a:ext cx="8749985" cy="5825911"/>
          </a:xfrm>
          <a:prstGeom prst="rect">
            <a:avLst/>
          </a:prstGeom>
        </p:spPr>
        <p:txBody>
          <a:bodyPr anchor="t" rtlCol="false" tIns="0" lIns="0" bIns="0" rIns="0">
            <a:spAutoFit/>
          </a:bodyPr>
          <a:lstStyle/>
          <a:p>
            <a:pPr algn="l">
              <a:lnSpc>
                <a:spcPts val="3851"/>
              </a:lnSpc>
              <a:spcBef>
                <a:spcPct val="0"/>
              </a:spcBef>
            </a:pPr>
            <a:r>
              <a:rPr lang="en-US" b="true" sz="2751">
                <a:solidFill>
                  <a:srgbClr val="000000"/>
                </a:solidFill>
                <a:latin typeface="Public Sans Bold"/>
                <a:ea typeface="Public Sans Bold"/>
                <a:cs typeface="Public Sans Bold"/>
                <a:sym typeface="Public Sans Bold"/>
              </a:rPr>
              <a:t>Chiến lược nội dung Video (Phần 1)</a:t>
            </a:r>
          </a:p>
          <a:p>
            <a:pPr algn="l" marL="593950" indent="-296975" lvl="1">
              <a:lnSpc>
                <a:spcPts val="3851"/>
              </a:lnSpc>
              <a:spcBef>
                <a:spcPct val="0"/>
              </a:spcBef>
              <a:buFont typeface="Arial"/>
              <a:buChar char="•"/>
            </a:pPr>
            <a:r>
              <a:rPr lang="en-US" b="true" sz="2751">
                <a:solidFill>
                  <a:srgbClr val="000000"/>
                </a:solidFill>
                <a:latin typeface="Public Sans Bold"/>
                <a:ea typeface="Public Sans Bold"/>
                <a:cs typeface="Public Sans Bold"/>
                <a:sym typeface="Public Sans Bold"/>
              </a:rPr>
              <a:t>H</a:t>
            </a:r>
            <a:r>
              <a:rPr lang="en-US" sz="2751">
                <a:solidFill>
                  <a:srgbClr val="000000"/>
                </a:solidFill>
                <a:latin typeface="Public Sans"/>
                <a:ea typeface="Public Sans"/>
                <a:cs typeface="Public Sans"/>
                <a:sym typeface="Public Sans"/>
              </a:rPr>
              <a:t>ệ sinh thái nền tảng: TikTok, YouTube và định dạng Shorts/Reels trên Facebook.</a:t>
            </a:r>
          </a:p>
          <a:p>
            <a:pPr algn="l" marL="593950" indent="-296975" lvl="1">
              <a:lnSpc>
                <a:spcPts val="3851"/>
              </a:lnSpc>
              <a:spcBef>
                <a:spcPct val="0"/>
              </a:spcBef>
              <a:buFont typeface="Arial"/>
              <a:buChar char="•"/>
            </a:pPr>
            <a:r>
              <a:rPr lang="en-US" sz="2751">
                <a:solidFill>
                  <a:srgbClr val="000000"/>
                </a:solidFill>
                <a:latin typeface="Public Sans"/>
                <a:ea typeface="Public Sans"/>
                <a:cs typeface="Public Sans"/>
                <a:sym typeface="Public Sans"/>
              </a:rPr>
              <a:t>Mục tiêu cốt lõi: * Xóa bỏ rào cản "Công nghệ phức tạp".</a:t>
            </a:r>
          </a:p>
          <a:p>
            <a:pPr algn="l" marL="1187900" indent="-395967" lvl="2">
              <a:lnSpc>
                <a:spcPts val="3851"/>
              </a:lnSpc>
              <a:spcBef>
                <a:spcPct val="0"/>
              </a:spcBef>
              <a:buFont typeface="Arial"/>
              <a:buChar char="⚬"/>
            </a:pPr>
            <a:r>
              <a:rPr lang="en-US" sz="2751">
                <a:solidFill>
                  <a:srgbClr val="000000"/>
                </a:solidFill>
                <a:latin typeface="Public Sans"/>
                <a:ea typeface="Public Sans"/>
                <a:cs typeface="Public Sans"/>
                <a:sym typeface="Public Sans"/>
              </a:rPr>
              <a:t> </a:t>
            </a:r>
            <a:r>
              <a:rPr lang="en-US" sz="2751">
                <a:solidFill>
                  <a:srgbClr val="000000"/>
                </a:solidFill>
                <a:latin typeface="Public Sans"/>
                <a:ea typeface="Public Sans"/>
                <a:cs typeface="Public Sans"/>
                <a:sym typeface="Public Sans"/>
              </a:rPr>
              <a:t>Trực quan hóa các giải pháp IoT bằng hình ảnh sống động.</a:t>
            </a:r>
          </a:p>
          <a:p>
            <a:pPr algn="l" marL="593950" indent="-296975" lvl="1">
              <a:lnSpc>
                <a:spcPts val="3851"/>
              </a:lnSpc>
              <a:spcBef>
                <a:spcPct val="0"/>
              </a:spcBef>
              <a:buFont typeface="Arial"/>
              <a:buChar char="•"/>
            </a:pPr>
            <a:r>
              <a:rPr lang="en-US" sz="2751">
                <a:solidFill>
                  <a:srgbClr val="000000"/>
                </a:solidFill>
                <a:latin typeface="Public Sans"/>
                <a:ea typeface="Public Sans"/>
                <a:cs typeface="Public Sans"/>
                <a:sym typeface="Public Sans"/>
              </a:rPr>
              <a:t>Nội dung trọng tâm:</a:t>
            </a:r>
          </a:p>
          <a:p>
            <a:pPr algn="l" marL="1187900" indent="-395967" lvl="2">
              <a:lnSpc>
                <a:spcPts val="3851"/>
              </a:lnSpc>
              <a:spcBef>
                <a:spcPct val="0"/>
              </a:spcBef>
              <a:buFont typeface="Arial"/>
              <a:buChar char="⚬"/>
            </a:pPr>
            <a:r>
              <a:rPr lang="en-US" sz="2751">
                <a:solidFill>
                  <a:srgbClr val="000000"/>
                </a:solidFill>
                <a:latin typeface="Public Sans"/>
                <a:ea typeface="Public Sans"/>
                <a:cs typeface="Public Sans"/>
                <a:sym typeface="Public Sans"/>
              </a:rPr>
              <a:t> </a:t>
            </a:r>
            <a:r>
              <a:rPr lang="en-US" sz="2751">
                <a:solidFill>
                  <a:srgbClr val="000000"/>
                </a:solidFill>
                <a:latin typeface="Public Sans"/>
                <a:ea typeface="Public Sans"/>
                <a:cs typeface="Public Sans"/>
                <a:sym typeface="Public Sans"/>
              </a:rPr>
              <a:t>Demo thực tế: Trình diễn các bộ Kit IoT vận hành trong đời sống.</a:t>
            </a:r>
          </a:p>
          <a:p>
            <a:pPr algn="l" marL="1187900" indent="-395967" lvl="2">
              <a:lnSpc>
                <a:spcPts val="3851"/>
              </a:lnSpc>
              <a:spcBef>
                <a:spcPct val="0"/>
              </a:spcBef>
              <a:buFont typeface="Arial"/>
              <a:buChar char="⚬"/>
            </a:pPr>
            <a:r>
              <a:rPr lang="en-US" sz="2751">
                <a:solidFill>
                  <a:srgbClr val="000000"/>
                </a:solidFill>
                <a:latin typeface="Public Sans"/>
                <a:ea typeface="Public Sans"/>
                <a:cs typeface="Public Sans"/>
                <a:sym typeface="Public Sans"/>
              </a:rPr>
              <a:t>Hướng dẫn (Tutorial): Quy trình lắp đặt chi tiết từng bước (Step-by-step)</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8660" y="-372335"/>
            <a:ext cx="16377798" cy="12817060"/>
            <a:chOff x="0" y="0"/>
            <a:chExt cx="3620722" cy="2833532"/>
          </a:xfrm>
        </p:grpSpPr>
        <p:sp>
          <p:nvSpPr>
            <p:cNvPr name="Freeform 3" id="3"/>
            <p:cNvSpPr/>
            <p:nvPr/>
          </p:nvSpPr>
          <p:spPr>
            <a:xfrm flipH="false" flipV="false" rot="0">
              <a:off x="0" y="0"/>
              <a:ext cx="3620723" cy="2833532"/>
            </a:xfrm>
            <a:custGeom>
              <a:avLst/>
              <a:gdLst/>
              <a:ahLst/>
              <a:cxnLst/>
              <a:rect r="r" b="b" t="t" l="l"/>
              <a:pathLst>
                <a:path h="2833532" w="3620723">
                  <a:moveTo>
                    <a:pt x="3496263" y="2833532"/>
                  </a:moveTo>
                  <a:lnTo>
                    <a:pt x="124460" y="2833532"/>
                  </a:lnTo>
                  <a:cubicBezTo>
                    <a:pt x="55880" y="2833532"/>
                    <a:pt x="0" y="2777652"/>
                    <a:pt x="0" y="2709072"/>
                  </a:cubicBezTo>
                  <a:lnTo>
                    <a:pt x="0" y="124460"/>
                  </a:lnTo>
                  <a:cubicBezTo>
                    <a:pt x="0" y="55880"/>
                    <a:pt x="55880" y="0"/>
                    <a:pt x="124460" y="0"/>
                  </a:cubicBezTo>
                  <a:lnTo>
                    <a:pt x="3496263" y="0"/>
                  </a:lnTo>
                  <a:cubicBezTo>
                    <a:pt x="3564842" y="0"/>
                    <a:pt x="3620723" y="55880"/>
                    <a:pt x="3620723" y="124460"/>
                  </a:cubicBezTo>
                  <a:lnTo>
                    <a:pt x="3620723" y="2709072"/>
                  </a:lnTo>
                  <a:cubicBezTo>
                    <a:pt x="3620723" y="2777652"/>
                    <a:pt x="3564842" y="2833532"/>
                    <a:pt x="3496263" y="2833532"/>
                  </a:cubicBezTo>
                  <a:close/>
                </a:path>
              </a:pathLst>
            </a:custGeom>
            <a:solidFill>
              <a:srgbClr val="191919"/>
            </a:solidFill>
          </p:spPr>
        </p:sp>
      </p:grpSp>
      <p:grpSp>
        <p:nvGrpSpPr>
          <p:cNvPr name="Group 4" id="4"/>
          <p:cNvGrpSpPr/>
          <p:nvPr/>
        </p:nvGrpSpPr>
        <p:grpSpPr>
          <a:xfrm rot="0">
            <a:off x="-106525" y="-1271704"/>
            <a:ext cx="10430370" cy="10950811"/>
            <a:chOff x="0" y="0"/>
            <a:chExt cx="13907160" cy="14601081"/>
          </a:xfrm>
        </p:grpSpPr>
        <p:grpSp>
          <p:nvGrpSpPr>
            <p:cNvPr name="Group 5" id="5"/>
            <p:cNvGrpSpPr/>
            <p:nvPr/>
          </p:nvGrpSpPr>
          <p:grpSpPr>
            <a:xfrm rot="0">
              <a:off x="0" y="0"/>
              <a:ext cx="13907160" cy="14601081"/>
              <a:chOff x="0" y="0"/>
              <a:chExt cx="2730527" cy="2866771"/>
            </a:xfrm>
          </p:grpSpPr>
          <p:sp>
            <p:nvSpPr>
              <p:cNvPr name="Freeform 6" id="6"/>
              <p:cNvSpPr/>
              <p:nvPr/>
            </p:nvSpPr>
            <p:spPr>
              <a:xfrm flipH="false" flipV="false" rot="0">
                <a:off x="0" y="0"/>
                <a:ext cx="2730527" cy="2866771"/>
              </a:xfrm>
              <a:custGeom>
                <a:avLst/>
                <a:gdLst/>
                <a:ahLst/>
                <a:cxnLst/>
                <a:rect r="r" b="b" t="t" l="l"/>
                <a:pathLst>
                  <a:path h="2866771" w="2730527">
                    <a:moveTo>
                      <a:pt x="2606067" y="2866771"/>
                    </a:moveTo>
                    <a:lnTo>
                      <a:pt x="124460" y="2866771"/>
                    </a:lnTo>
                    <a:cubicBezTo>
                      <a:pt x="55880" y="2866771"/>
                      <a:pt x="0" y="2810891"/>
                      <a:pt x="0" y="2742311"/>
                    </a:cubicBezTo>
                    <a:lnTo>
                      <a:pt x="0" y="124460"/>
                    </a:lnTo>
                    <a:cubicBezTo>
                      <a:pt x="0" y="55880"/>
                      <a:pt x="55880" y="0"/>
                      <a:pt x="124460" y="0"/>
                    </a:cubicBezTo>
                    <a:lnTo>
                      <a:pt x="2606067" y="0"/>
                    </a:lnTo>
                    <a:cubicBezTo>
                      <a:pt x="2674647" y="0"/>
                      <a:pt x="2730527" y="55880"/>
                      <a:pt x="2730527" y="124460"/>
                    </a:cubicBezTo>
                    <a:lnTo>
                      <a:pt x="2730527" y="2742311"/>
                    </a:lnTo>
                    <a:cubicBezTo>
                      <a:pt x="2730527" y="2810891"/>
                      <a:pt x="2674647" y="2866771"/>
                      <a:pt x="2606067" y="2866771"/>
                    </a:cubicBezTo>
                    <a:close/>
                  </a:path>
                </a:pathLst>
              </a:custGeom>
              <a:solidFill>
                <a:srgbClr val="FEE600"/>
              </a:solidFill>
            </p:spPr>
          </p:sp>
        </p:grpSp>
        <p:sp>
          <p:nvSpPr>
            <p:cNvPr name="TextBox 7" id="7"/>
            <p:cNvSpPr txBox="true"/>
            <p:nvPr/>
          </p:nvSpPr>
          <p:spPr>
            <a:xfrm rot="0">
              <a:off x="1159323" y="9227812"/>
              <a:ext cx="6543528" cy="646088"/>
            </a:xfrm>
            <a:prstGeom prst="rect">
              <a:avLst/>
            </a:prstGeom>
          </p:spPr>
          <p:txBody>
            <a:bodyPr anchor="t" rtlCol="false" tIns="0" lIns="0" bIns="0" rIns="0">
              <a:spAutoFit/>
            </a:bodyPr>
            <a:lstStyle/>
            <a:p>
              <a:pPr algn="l">
                <a:lnSpc>
                  <a:spcPts val="3730"/>
                </a:lnSpc>
              </a:pPr>
            </a:p>
          </p:txBody>
        </p:sp>
        <p:sp>
          <p:nvSpPr>
            <p:cNvPr name="TextBox 8" id="8"/>
            <p:cNvSpPr txBox="true"/>
            <p:nvPr/>
          </p:nvSpPr>
          <p:spPr>
            <a:xfrm rot="0">
              <a:off x="1159323" y="10337102"/>
              <a:ext cx="6543528" cy="425904"/>
            </a:xfrm>
            <a:prstGeom prst="rect">
              <a:avLst/>
            </a:prstGeom>
          </p:spPr>
          <p:txBody>
            <a:bodyPr anchor="t" rtlCol="false" tIns="0" lIns="0" bIns="0" rIns="0">
              <a:spAutoFit/>
            </a:bodyPr>
            <a:lstStyle/>
            <a:p>
              <a:pPr algn="l" marL="0" indent="0" lvl="1">
                <a:lnSpc>
                  <a:spcPts val="2688"/>
                </a:lnSpc>
                <a:spcBef>
                  <a:spcPct val="0"/>
                </a:spcBef>
              </a:pPr>
            </a:p>
          </p:txBody>
        </p:sp>
      </p:grpSp>
      <p:sp>
        <p:nvSpPr>
          <p:cNvPr name="Freeform 9" id="9"/>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144000" y="5273133"/>
            <a:ext cx="8984134" cy="4485230"/>
          </a:xfrm>
          <a:custGeom>
            <a:avLst/>
            <a:gdLst/>
            <a:ahLst/>
            <a:cxnLst/>
            <a:rect r="r" b="b" t="t" l="l"/>
            <a:pathLst>
              <a:path h="4485230" w="8984134">
                <a:moveTo>
                  <a:pt x="0" y="0"/>
                </a:moveTo>
                <a:lnTo>
                  <a:pt x="8984134" y="0"/>
                </a:lnTo>
                <a:lnTo>
                  <a:pt x="8984134" y="4485230"/>
                </a:lnTo>
                <a:lnTo>
                  <a:pt x="0" y="4485230"/>
                </a:lnTo>
                <a:lnTo>
                  <a:pt x="0" y="0"/>
                </a:lnTo>
                <a:close/>
              </a:path>
            </a:pathLst>
          </a:custGeom>
          <a:blipFill>
            <a:blip r:embed="rId4"/>
            <a:stretch>
              <a:fillRect l="0" t="0" r="0" b="0"/>
            </a:stretch>
          </a:blipFill>
        </p:spPr>
      </p:sp>
      <p:sp>
        <p:nvSpPr>
          <p:cNvPr name="Freeform 11" id="11"/>
          <p:cNvSpPr/>
          <p:nvPr/>
        </p:nvSpPr>
        <p:spPr>
          <a:xfrm flipH="false" flipV="false" rot="0">
            <a:off x="9181898" y="366905"/>
            <a:ext cx="8946236" cy="4514408"/>
          </a:xfrm>
          <a:custGeom>
            <a:avLst/>
            <a:gdLst/>
            <a:ahLst/>
            <a:cxnLst/>
            <a:rect r="r" b="b" t="t" l="l"/>
            <a:pathLst>
              <a:path h="4514408" w="8946236">
                <a:moveTo>
                  <a:pt x="0" y="0"/>
                </a:moveTo>
                <a:lnTo>
                  <a:pt x="8946236" y="0"/>
                </a:lnTo>
                <a:lnTo>
                  <a:pt x="8946236" y="4514409"/>
                </a:lnTo>
                <a:lnTo>
                  <a:pt x="0" y="4514409"/>
                </a:lnTo>
                <a:lnTo>
                  <a:pt x="0" y="0"/>
                </a:lnTo>
                <a:close/>
              </a:path>
            </a:pathLst>
          </a:custGeom>
          <a:blipFill>
            <a:blip r:embed="rId5"/>
            <a:stretch>
              <a:fillRect l="0" t="0" r="0" b="0"/>
            </a:stretch>
          </a:blipFill>
        </p:spPr>
      </p:sp>
      <p:sp>
        <p:nvSpPr>
          <p:cNvPr name="TextBox 12" id="12"/>
          <p:cNvSpPr txBox="true"/>
          <p:nvPr/>
        </p:nvSpPr>
        <p:spPr>
          <a:xfrm rot="0">
            <a:off x="158947" y="264575"/>
            <a:ext cx="12848453" cy="601080"/>
          </a:xfrm>
          <a:prstGeom prst="rect">
            <a:avLst/>
          </a:prstGeom>
        </p:spPr>
        <p:txBody>
          <a:bodyPr anchor="t" rtlCol="false" tIns="0" lIns="0" bIns="0" rIns="0">
            <a:spAutoFit/>
          </a:bodyPr>
          <a:lstStyle/>
          <a:p>
            <a:pPr algn="l" marL="0" indent="0" lvl="0">
              <a:lnSpc>
                <a:spcPts val="4539"/>
              </a:lnSpc>
            </a:pPr>
            <a:r>
              <a:rPr lang="en-US" b="true" sz="4539">
                <a:solidFill>
                  <a:srgbClr val="191919"/>
                </a:solidFill>
                <a:latin typeface="Public Sans Bold"/>
                <a:ea typeface="Public Sans Bold"/>
                <a:cs typeface="Public Sans Bold"/>
                <a:sym typeface="Public Sans Bold"/>
              </a:rPr>
              <a:t>5.</a:t>
            </a:r>
            <a:r>
              <a:rPr lang="en-US" b="true" sz="4539">
                <a:solidFill>
                  <a:srgbClr val="191919"/>
                </a:solidFill>
                <a:latin typeface="Public Sans Bold"/>
                <a:ea typeface="Public Sans Bold"/>
                <a:cs typeface="Public Sans Bold"/>
                <a:sym typeface="Public Sans Bold"/>
              </a:rPr>
              <a:t> Chiến lược nội dung</a:t>
            </a:r>
          </a:p>
        </p:txBody>
      </p:sp>
      <p:sp>
        <p:nvSpPr>
          <p:cNvPr name="TextBox 13" id="13"/>
          <p:cNvSpPr txBox="true"/>
          <p:nvPr/>
        </p:nvSpPr>
        <p:spPr>
          <a:xfrm rot="0">
            <a:off x="558779" y="9462889"/>
            <a:ext cx="1704880" cy="37528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Public Sans"/>
                <a:ea typeface="Public Sans"/>
                <a:cs typeface="Public Sans"/>
                <a:sym typeface="Public Sans"/>
              </a:rPr>
              <a:t>SYNWAVECO </a:t>
            </a:r>
          </a:p>
        </p:txBody>
      </p:sp>
      <p:sp>
        <p:nvSpPr>
          <p:cNvPr name="TextBox 14" id="14"/>
          <p:cNvSpPr txBox="true"/>
          <p:nvPr/>
        </p:nvSpPr>
        <p:spPr>
          <a:xfrm rot="0">
            <a:off x="394015" y="1657193"/>
            <a:ext cx="8749985" cy="2902321"/>
          </a:xfrm>
          <a:prstGeom prst="rect">
            <a:avLst/>
          </a:prstGeom>
        </p:spPr>
        <p:txBody>
          <a:bodyPr anchor="t" rtlCol="false" tIns="0" lIns="0" bIns="0" rIns="0">
            <a:spAutoFit/>
          </a:bodyPr>
          <a:lstStyle/>
          <a:p>
            <a:pPr algn="l">
              <a:lnSpc>
                <a:spcPts val="3851"/>
              </a:lnSpc>
              <a:spcBef>
                <a:spcPct val="0"/>
              </a:spcBef>
            </a:pPr>
            <a:r>
              <a:rPr lang="en-US" b="true" sz="2751">
                <a:solidFill>
                  <a:srgbClr val="000000"/>
                </a:solidFill>
                <a:latin typeface="Public Sans Bold"/>
                <a:ea typeface="Public Sans Bold"/>
                <a:cs typeface="Public Sans Bold"/>
                <a:sym typeface="Public Sans Bold"/>
              </a:rPr>
              <a:t>Địn</a:t>
            </a:r>
            <a:r>
              <a:rPr lang="en-US" b="true" sz="2751">
                <a:solidFill>
                  <a:srgbClr val="000000"/>
                </a:solidFill>
                <a:latin typeface="Public Sans Bold"/>
                <a:ea typeface="Public Sans Bold"/>
                <a:cs typeface="Public Sans Bold"/>
                <a:sym typeface="Public Sans Bold"/>
              </a:rPr>
              <a:t>h hướng bài viết </a:t>
            </a:r>
          </a:p>
          <a:p>
            <a:pPr algn="l" marL="593951" indent="-296975" lvl="1">
              <a:lnSpc>
                <a:spcPts val="3851"/>
              </a:lnSpc>
              <a:spcBef>
                <a:spcPct val="0"/>
              </a:spcBef>
              <a:buFont typeface="Arial"/>
              <a:buChar char="•"/>
            </a:pPr>
            <a:r>
              <a:rPr lang="en-US" sz="2751">
                <a:solidFill>
                  <a:srgbClr val="000000"/>
                </a:solidFill>
                <a:latin typeface="Public Sans"/>
                <a:ea typeface="Public Sans"/>
                <a:cs typeface="Public Sans"/>
                <a:sym typeface="Public Sans"/>
              </a:rPr>
              <a:t>Quảng bá sản phẩm </a:t>
            </a:r>
          </a:p>
          <a:p>
            <a:pPr algn="l" marL="593951" indent="-296975" lvl="1">
              <a:lnSpc>
                <a:spcPts val="3851"/>
              </a:lnSpc>
              <a:spcBef>
                <a:spcPct val="0"/>
              </a:spcBef>
              <a:buFont typeface="Arial"/>
              <a:buChar char="•"/>
            </a:pPr>
            <a:r>
              <a:rPr lang="en-US" sz="2751">
                <a:solidFill>
                  <a:srgbClr val="000000"/>
                </a:solidFill>
                <a:latin typeface="Public Sans"/>
                <a:ea typeface="Public Sans"/>
                <a:cs typeface="Public Sans"/>
                <a:sym typeface="Public Sans"/>
              </a:rPr>
              <a:t>Cung cấp</a:t>
            </a:r>
            <a:r>
              <a:rPr lang="en-US" sz="2751">
                <a:solidFill>
                  <a:srgbClr val="000000"/>
                </a:solidFill>
                <a:latin typeface="Public Sans"/>
                <a:ea typeface="Public Sans"/>
                <a:cs typeface="Public Sans"/>
                <a:sym typeface="Public Sans"/>
              </a:rPr>
              <a:t> về giải pháp IoT, Xu hướng 4.0 và Nông nghiệp thông minh...</a:t>
            </a:r>
          </a:p>
          <a:p>
            <a:pPr algn="l">
              <a:lnSpc>
                <a:spcPts val="3851"/>
              </a:lnSpc>
              <a:spcBef>
                <a:spcPct val="0"/>
              </a:spcBef>
            </a:pPr>
          </a:p>
          <a:p>
            <a:pPr algn="l">
              <a:lnSpc>
                <a:spcPts val="385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811035" y="-557480"/>
            <a:ext cx="13583123" cy="10074150"/>
            <a:chOff x="0" y="0"/>
            <a:chExt cx="13716000" cy="10172700"/>
          </a:xfrm>
        </p:grpSpPr>
        <p:sp>
          <p:nvSpPr>
            <p:cNvPr name="Freeform 3" id="3"/>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t="-393" r="0" b="-393"/>
              </a:stretch>
            </a:blipFill>
          </p:spPr>
        </p:sp>
        <p:sp>
          <p:nvSpPr>
            <p:cNvPr name="Freeform 4" id="4"/>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12858" t="0" r="-12858" b="0"/>
              </a:stretch>
            </a:blipFill>
          </p:spPr>
        </p:sp>
      </p:grpSp>
      <p:sp>
        <p:nvSpPr>
          <p:cNvPr name="AutoShape 5" id="5"/>
          <p:cNvSpPr/>
          <p:nvPr/>
        </p:nvSpPr>
        <p:spPr>
          <a:xfrm rot="0">
            <a:off x="-545621" y="9258300"/>
            <a:ext cx="19566866" cy="1156820"/>
          </a:xfrm>
          <a:prstGeom prst="rect">
            <a:avLst/>
          </a:prstGeom>
          <a:solidFill>
            <a:srgbClr val="191919"/>
          </a:solidFill>
        </p:spPr>
      </p:sp>
      <p:grpSp>
        <p:nvGrpSpPr>
          <p:cNvPr name="Group 6" id="6"/>
          <p:cNvGrpSpPr/>
          <p:nvPr/>
        </p:nvGrpSpPr>
        <p:grpSpPr>
          <a:xfrm rot="0">
            <a:off x="-1321037" y="-1028700"/>
            <a:ext cx="12174084" cy="10287000"/>
            <a:chOff x="0" y="0"/>
            <a:chExt cx="2914308" cy="2462566"/>
          </a:xfrm>
        </p:grpSpPr>
        <p:sp>
          <p:nvSpPr>
            <p:cNvPr name="Freeform 7" id="7"/>
            <p:cNvSpPr/>
            <p:nvPr/>
          </p:nvSpPr>
          <p:spPr>
            <a:xfrm flipH="false" flipV="false" rot="0">
              <a:off x="0" y="0"/>
              <a:ext cx="2914308" cy="2462566"/>
            </a:xfrm>
            <a:custGeom>
              <a:avLst/>
              <a:gdLst/>
              <a:ahLst/>
              <a:cxnLst/>
              <a:rect r="r" b="b" t="t" l="l"/>
              <a:pathLst>
                <a:path h="2462566" w="2914308">
                  <a:moveTo>
                    <a:pt x="2789848" y="2462566"/>
                  </a:moveTo>
                  <a:lnTo>
                    <a:pt x="124460" y="2462566"/>
                  </a:lnTo>
                  <a:cubicBezTo>
                    <a:pt x="55880" y="2462566"/>
                    <a:pt x="0" y="2406686"/>
                    <a:pt x="0" y="2338106"/>
                  </a:cubicBezTo>
                  <a:lnTo>
                    <a:pt x="0" y="124460"/>
                  </a:lnTo>
                  <a:cubicBezTo>
                    <a:pt x="0" y="55880"/>
                    <a:pt x="55880" y="0"/>
                    <a:pt x="124460" y="0"/>
                  </a:cubicBezTo>
                  <a:lnTo>
                    <a:pt x="2789848" y="0"/>
                  </a:lnTo>
                  <a:cubicBezTo>
                    <a:pt x="2858428" y="0"/>
                    <a:pt x="2914308" y="55880"/>
                    <a:pt x="2914308" y="124460"/>
                  </a:cubicBezTo>
                  <a:lnTo>
                    <a:pt x="2914308" y="2338106"/>
                  </a:lnTo>
                  <a:cubicBezTo>
                    <a:pt x="2914308" y="2406686"/>
                    <a:pt x="2858428" y="2462566"/>
                    <a:pt x="2789848" y="2462566"/>
                  </a:cubicBezTo>
                  <a:close/>
                </a:path>
              </a:pathLst>
            </a:custGeom>
            <a:solidFill>
              <a:srgbClr val="FEE600"/>
            </a:solidFill>
          </p:spPr>
        </p:sp>
      </p:grpSp>
      <p:sp>
        <p:nvSpPr>
          <p:cNvPr name="Freeform 8" id="8"/>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325315" y="310352"/>
            <a:ext cx="13184830" cy="4179268"/>
            <a:chOff x="0" y="0"/>
            <a:chExt cx="17579773" cy="5572357"/>
          </a:xfrm>
        </p:grpSpPr>
        <p:sp>
          <p:nvSpPr>
            <p:cNvPr name="TextBox 10" id="10"/>
            <p:cNvSpPr txBox="true"/>
            <p:nvPr/>
          </p:nvSpPr>
          <p:spPr>
            <a:xfrm rot="0">
              <a:off x="0" y="104775"/>
              <a:ext cx="17579773" cy="2054933"/>
            </a:xfrm>
            <a:prstGeom prst="rect">
              <a:avLst/>
            </a:prstGeom>
          </p:spPr>
          <p:txBody>
            <a:bodyPr anchor="t" rtlCol="false" tIns="0" lIns="0" bIns="0" rIns="0">
              <a:spAutoFit/>
            </a:bodyPr>
            <a:lstStyle/>
            <a:p>
              <a:pPr algn="l" marL="0" indent="0" lvl="0">
                <a:lnSpc>
                  <a:spcPts val="5948"/>
                </a:lnSpc>
              </a:pPr>
              <a:r>
                <a:rPr lang="en-US" b="true" sz="5948">
                  <a:solidFill>
                    <a:srgbClr val="191919"/>
                  </a:solidFill>
                  <a:latin typeface="Public Sans Heavy"/>
                  <a:ea typeface="Public Sans Heavy"/>
                  <a:cs typeface="Public Sans Heavy"/>
                  <a:sym typeface="Public Sans Heavy"/>
                </a:rPr>
                <a:t>I.Tổ</a:t>
              </a:r>
              <a:r>
                <a:rPr lang="en-US" b="true" sz="5948">
                  <a:solidFill>
                    <a:srgbClr val="191919"/>
                  </a:solidFill>
                  <a:latin typeface="Public Sans Heavy"/>
                  <a:ea typeface="Public Sans Heavy"/>
                  <a:cs typeface="Public Sans Heavy"/>
                  <a:sym typeface="Public Sans Heavy"/>
                </a:rPr>
                <a:t>NG QUAN DỰ ÁN</a:t>
              </a:r>
            </a:p>
            <a:p>
              <a:pPr algn="l" marL="0" indent="0" lvl="0">
                <a:lnSpc>
                  <a:spcPts val="5685"/>
                </a:lnSpc>
              </a:pPr>
            </a:p>
          </p:txBody>
        </p:sp>
        <p:sp>
          <p:nvSpPr>
            <p:cNvPr name="TextBox 11" id="11"/>
            <p:cNvSpPr txBox="true"/>
            <p:nvPr/>
          </p:nvSpPr>
          <p:spPr>
            <a:xfrm rot="0">
              <a:off x="0" y="4135784"/>
              <a:ext cx="12359693" cy="611720"/>
            </a:xfrm>
            <a:prstGeom prst="rect">
              <a:avLst/>
            </a:prstGeom>
          </p:spPr>
          <p:txBody>
            <a:bodyPr anchor="t" rtlCol="false" tIns="0" lIns="0" bIns="0" rIns="0">
              <a:spAutoFit/>
            </a:bodyPr>
            <a:lstStyle/>
            <a:p>
              <a:pPr algn="l">
                <a:lnSpc>
                  <a:spcPts val="3582"/>
                </a:lnSpc>
              </a:pPr>
            </a:p>
          </p:txBody>
        </p:sp>
        <p:sp>
          <p:nvSpPr>
            <p:cNvPr name="TextBox 12" id="12"/>
            <p:cNvSpPr txBox="true"/>
            <p:nvPr/>
          </p:nvSpPr>
          <p:spPr>
            <a:xfrm rot="0">
              <a:off x="0" y="5190782"/>
              <a:ext cx="12359693" cy="381574"/>
            </a:xfrm>
            <a:prstGeom prst="rect">
              <a:avLst/>
            </a:prstGeom>
          </p:spPr>
          <p:txBody>
            <a:bodyPr anchor="t" rtlCol="false" tIns="0" lIns="0" bIns="0" rIns="0">
              <a:spAutoFit/>
            </a:bodyPr>
            <a:lstStyle/>
            <a:p>
              <a:pPr algn="l" marL="0" indent="0" lvl="1">
                <a:lnSpc>
                  <a:spcPts val="2397"/>
                </a:lnSpc>
                <a:spcBef>
                  <a:spcPct val="0"/>
                </a:spcBef>
              </a:pPr>
            </a:p>
          </p:txBody>
        </p:sp>
      </p:grpSp>
      <p:sp>
        <p:nvSpPr>
          <p:cNvPr name="TextBox 13" id="13"/>
          <p:cNvSpPr txBox="true"/>
          <p:nvPr/>
        </p:nvSpPr>
        <p:spPr>
          <a:xfrm rot="0">
            <a:off x="78129" y="2674446"/>
            <a:ext cx="9065871" cy="4433387"/>
          </a:xfrm>
          <a:prstGeom prst="rect">
            <a:avLst/>
          </a:prstGeom>
        </p:spPr>
        <p:txBody>
          <a:bodyPr anchor="t" rtlCol="false" tIns="0" lIns="0" bIns="0" rIns="0">
            <a:spAutoFit/>
          </a:bodyPr>
          <a:lstStyle/>
          <a:p>
            <a:pPr algn="l">
              <a:lnSpc>
                <a:spcPts val="3200"/>
              </a:lnSpc>
            </a:pPr>
            <a:r>
              <a:rPr lang="en-US" b="true" sz="3200">
                <a:solidFill>
                  <a:srgbClr val="000000"/>
                </a:solidFill>
                <a:latin typeface="Public Sans Bold"/>
                <a:ea typeface="Public Sans Bold"/>
                <a:cs typeface="Public Sans Bold"/>
                <a:sym typeface="Public Sans Bold"/>
              </a:rPr>
              <a:t>SynWavEco – Định vị thương hiệu</a:t>
            </a:r>
          </a:p>
          <a:p>
            <a:pPr algn="l">
              <a:lnSpc>
                <a:spcPts val="3200"/>
              </a:lnSpc>
            </a:pPr>
          </a:p>
          <a:p>
            <a:pPr algn="l" marL="690881" indent="-345440" lvl="1">
              <a:lnSpc>
                <a:spcPts val="3200"/>
              </a:lnSpc>
              <a:buFont typeface="Arial"/>
              <a:buChar char="•"/>
            </a:pPr>
            <a:r>
              <a:rPr lang="en-US" sz="3200">
                <a:solidFill>
                  <a:srgbClr val="000000"/>
                </a:solidFill>
                <a:latin typeface="Public Sans"/>
                <a:ea typeface="Public Sans"/>
                <a:cs typeface="Public Sans"/>
                <a:sym typeface="Public Sans"/>
              </a:rPr>
              <a:t>Không chỉ là bán lẻ: Chuyển từ "đơn vị bán linh kiện" sang "hệ sinh thái TMĐT IoT".</a:t>
            </a:r>
          </a:p>
          <a:p>
            <a:pPr algn="l" marL="690881" indent="-345440" lvl="1">
              <a:lnSpc>
                <a:spcPts val="3200"/>
              </a:lnSpc>
              <a:buFont typeface="Arial"/>
              <a:buChar char="•"/>
            </a:pPr>
            <a:r>
              <a:rPr lang="en-US" sz="3200">
                <a:solidFill>
                  <a:srgbClr val="000000"/>
                </a:solidFill>
                <a:latin typeface="Public Sans"/>
                <a:ea typeface="Public Sans"/>
                <a:cs typeface="Public Sans"/>
                <a:sym typeface="Public Sans"/>
              </a:rPr>
              <a:t>Nền tảng chuyển đổi số:</a:t>
            </a:r>
          </a:p>
          <a:p>
            <a:pPr algn="l" marL="1381761" indent="-460587" lvl="2">
              <a:lnSpc>
                <a:spcPts val="3200"/>
              </a:lnSpc>
              <a:buFont typeface="Arial"/>
              <a:buChar char="⚬"/>
            </a:pPr>
            <a:r>
              <a:rPr lang="en-US" sz="3200">
                <a:solidFill>
                  <a:srgbClr val="000000"/>
                </a:solidFill>
                <a:latin typeface="Public Sans"/>
                <a:ea typeface="Public Sans"/>
                <a:cs typeface="Public Sans"/>
                <a:sym typeface="Public Sans"/>
              </a:rPr>
              <a:t>Phần cứng: Hạ tầng mạnh mẽ.</a:t>
            </a:r>
          </a:p>
          <a:p>
            <a:pPr algn="l" marL="1381761" indent="-460587" lvl="2">
              <a:lnSpc>
                <a:spcPts val="3200"/>
              </a:lnSpc>
              <a:buFont typeface="Arial"/>
              <a:buChar char="⚬"/>
            </a:pPr>
            <a:r>
              <a:rPr lang="en-US" sz="3200">
                <a:solidFill>
                  <a:srgbClr val="000000"/>
                </a:solidFill>
                <a:latin typeface="Public Sans"/>
                <a:ea typeface="Public Sans"/>
                <a:cs typeface="Public Sans"/>
                <a:sym typeface="Public Sans"/>
              </a:rPr>
              <a:t>Phần mềm: Phát triển trên nền tảng hiện đại</a:t>
            </a:r>
          </a:p>
          <a:p>
            <a:pPr algn="l" marL="690881" indent="-345440" lvl="1">
              <a:lnSpc>
                <a:spcPts val="3200"/>
              </a:lnSpc>
              <a:buFont typeface="Arial"/>
              <a:buChar char="•"/>
            </a:pPr>
            <a:r>
              <a:rPr lang="en-US" sz="3200">
                <a:solidFill>
                  <a:srgbClr val="000000"/>
                </a:solidFill>
                <a:latin typeface="Public Sans"/>
                <a:ea typeface="Public Sans"/>
                <a:cs typeface="Public Sans"/>
                <a:sym typeface="Public Sans"/>
              </a:rPr>
              <a:t>Giá trị khác biệt: "Thổi hồn" vào linh kiện vô tri đến Trợ lý thông minh cho đời sống.</a:t>
            </a:r>
          </a:p>
          <a:p>
            <a:pPr algn="l">
              <a:lnSpc>
                <a:spcPts val="3200"/>
              </a:lnSpc>
            </a:pPr>
          </a:p>
        </p:txBody>
      </p:sp>
      <p:sp>
        <p:nvSpPr>
          <p:cNvPr name="TextBox 14" id="14"/>
          <p:cNvSpPr txBox="true"/>
          <p:nvPr/>
        </p:nvSpPr>
        <p:spPr>
          <a:xfrm rot="0">
            <a:off x="806579" y="9535720"/>
            <a:ext cx="1817370" cy="300990"/>
          </a:xfrm>
          <a:prstGeom prst="rect">
            <a:avLst/>
          </a:prstGeom>
        </p:spPr>
        <p:txBody>
          <a:bodyPr anchor="t" rtlCol="false" tIns="0" lIns="0" bIns="0" rIns="0">
            <a:spAutoFit/>
          </a:bodyPr>
          <a:lstStyle/>
          <a:p>
            <a:pPr algn="ctr">
              <a:lnSpc>
                <a:spcPts val="2100"/>
              </a:lnSpc>
              <a:spcBef>
                <a:spcPct val="0"/>
              </a:spcBef>
            </a:pPr>
            <a:r>
              <a:rPr lang="en-US" b="true" sz="2100">
                <a:solidFill>
                  <a:srgbClr val="FFFFFF"/>
                </a:solidFill>
                <a:latin typeface="Public Sans Heavy"/>
                <a:ea typeface="Public Sans Heavy"/>
                <a:cs typeface="Public Sans Heavy"/>
                <a:sym typeface="Public Sans Heavy"/>
              </a:rPr>
              <a:t>SYNWAVECO </a:t>
            </a:r>
          </a:p>
        </p:txBody>
      </p:sp>
      <p:sp>
        <p:nvSpPr>
          <p:cNvPr name="TextBox 15" id="15"/>
          <p:cNvSpPr txBox="true"/>
          <p:nvPr/>
        </p:nvSpPr>
        <p:spPr>
          <a:xfrm rot="0">
            <a:off x="0" y="1433518"/>
            <a:ext cx="10393686" cy="419121"/>
          </a:xfrm>
          <a:prstGeom prst="rect">
            <a:avLst/>
          </a:prstGeom>
        </p:spPr>
        <p:txBody>
          <a:bodyPr anchor="t" rtlCol="false" tIns="0" lIns="0" bIns="0" rIns="0">
            <a:spAutoFit/>
          </a:bodyPr>
          <a:lstStyle/>
          <a:p>
            <a:pPr algn="l">
              <a:lnSpc>
                <a:spcPts val="3099"/>
              </a:lnSpc>
              <a:spcBef>
                <a:spcPct val="0"/>
              </a:spcBef>
            </a:pPr>
            <a:r>
              <a:rPr lang="en-US" b="true" sz="3099">
                <a:solidFill>
                  <a:srgbClr val="000000"/>
                </a:solidFill>
                <a:latin typeface="Public Sans Heavy"/>
                <a:ea typeface="Public Sans Heavy"/>
                <a:cs typeface="Public Sans Heavy"/>
                <a:sym typeface="Public Sans Heavy"/>
              </a:rPr>
              <a:t>1.1 Giới thiệu dự án và ý nghĩa thương hiệu SynWavEco</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528562" y="-319177"/>
            <a:ext cx="3140015" cy="10925355"/>
          </a:xfrm>
          <a:prstGeom prst="rect">
            <a:avLst/>
          </a:prstGeom>
          <a:solidFill>
            <a:srgbClr val="FEE600"/>
          </a:solidFill>
        </p:spPr>
      </p:sp>
      <p:sp>
        <p:nvSpPr>
          <p:cNvPr name="AutoShape 4" id="4"/>
          <p:cNvSpPr/>
          <p:nvPr/>
        </p:nvSpPr>
        <p:spPr>
          <a:xfrm rot="0">
            <a:off x="10377539" y="3429454"/>
            <a:ext cx="9630774" cy="10925355"/>
          </a:xfrm>
          <a:prstGeom prst="rect">
            <a:avLst/>
          </a:prstGeom>
          <a:solidFill>
            <a:srgbClr val="000000"/>
          </a:solidFill>
        </p:spPr>
      </p:sp>
      <p:sp>
        <p:nvSpPr>
          <p:cNvPr name="Freeform 5" id="5"/>
          <p:cNvSpPr/>
          <p:nvPr/>
        </p:nvSpPr>
        <p:spPr>
          <a:xfrm flipH="false" flipV="false" rot="0">
            <a:off x="2611453" y="3429454"/>
            <a:ext cx="7766087" cy="3616742"/>
          </a:xfrm>
          <a:custGeom>
            <a:avLst/>
            <a:gdLst/>
            <a:ahLst/>
            <a:cxnLst/>
            <a:rect r="r" b="b" t="t" l="l"/>
            <a:pathLst>
              <a:path h="3616742" w="7766087">
                <a:moveTo>
                  <a:pt x="0" y="0"/>
                </a:moveTo>
                <a:lnTo>
                  <a:pt x="7766086" y="0"/>
                </a:lnTo>
                <a:lnTo>
                  <a:pt x="7766086" y="3616742"/>
                </a:lnTo>
                <a:lnTo>
                  <a:pt x="0" y="3616742"/>
                </a:lnTo>
                <a:lnTo>
                  <a:pt x="0" y="0"/>
                </a:lnTo>
                <a:close/>
              </a:path>
            </a:pathLst>
          </a:custGeom>
          <a:blipFill>
            <a:blip r:embed="rId4"/>
            <a:stretch>
              <a:fillRect l="0" t="0" r="0" b="0"/>
            </a:stretch>
          </a:blipFill>
        </p:spPr>
      </p:sp>
      <p:sp>
        <p:nvSpPr>
          <p:cNvPr name="Freeform 6" id="6"/>
          <p:cNvSpPr/>
          <p:nvPr/>
        </p:nvSpPr>
        <p:spPr>
          <a:xfrm flipH="false" flipV="false" rot="0">
            <a:off x="2594394" y="7106216"/>
            <a:ext cx="7783145" cy="3180784"/>
          </a:xfrm>
          <a:custGeom>
            <a:avLst/>
            <a:gdLst/>
            <a:ahLst/>
            <a:cxnLst/>
            <a:rect r="r" b="b" t="t" l="l"/>
            <a:pathLst>
              <a:path h="3180784" w="7783145">
                <a:moveTo>
                  <a:pt x="0" y="0"/>
                </a:moveTo>
                <a:lnTo>
                  <a:pt x="7783145" y="0"/>
                </a:lnTo>
                <a:lnTo>
                  <a:pt x="7783145" y="3180784"/>
                </a:lnTo>
                <a:lnTo>
                  <a:pt x="0" y="3180784"/>
                </a:lnTo>
                <a:lnTo>
                  <a:pt x="0" y="0"/>
                </a:lnTo>
                <a:close/>
              </a:path>
            </a:pathLst>
          </a:custGeom>
          <a:blipFill>
            <a:blip r:embed="rId5"/>
            <a:stretch>
              <a:fillRect l="0" t="-6392" r="0" b="-6392"/>
            </a:stretch>
          </a:blipFill>
        </p:spPr>
      </p:sp>
      <p:sp>
        <p:nvSpPr>
          <p:cNvPr name="TextBox 7" id="7"/>
          <p:cNvSpPr txBox="true"/>
          <p:nvPr/>
        </p:nvSpPr>
        <p:spPr>
          <a:xfrm rot="0">
            <a:off x="3075436" y="415328"/>
            <a:ext cx="14001443" cy="1878196"/>
          </a:xfrm>
          <a:prstGeom prst="rect">
            <a:avLst/>
          </a:prstGeom>
        </p:spPr>
        <p:txBody>
          <a:bodyPr anchor="t" rtlCol="false" tIns="0" lIns="0" bIns="0" rIns="0">
            <a:spAutoFit/>
          </a:bodyPr>
          <a:lstStyle/>
          <a:p>
            <a:pPr algn="l">
              <a:lnSpc>
                <a:spcPts val="7199"/>
              </a:lnSpc>
            </a:pPr>
            <a:r>
              <a:rPr lang="en-US" sz="7199" b="true">
                <a:solidFill>
                  <a:srgbClr val="191919"/>
                </a:solidFill>
                <a:latin typeface="Public Sans Heavy"/>
                <a:ea typeface="Public Sans Heavy"/>
                <a:cs typeface="Public Sans Heavy"/>
                <a:sym typeface="Public Sans Heavy"/>
              </a:rPr>
              <a:t>3. Xâ</a:t>
            </a:r>
            <a:r>
              <a:rPr lang="en-US" sz="7199" b="true">
                <a:solidFill>
                  <a:srgbClr val="191919"/>
                </a:solidFill>
                <a:latin typeface="Public Sans Heavy"/>
                <a:ea typeface="Public Sans Heavy"/>
                <a:cs typeface="Public Sans Heavy"/>
                <a:sym typeface="Public Sans Heavy"/>
              </a:rPr>
              <a:t>y dựng hệ thống Thương mại điện tử </a:t>
            </a:r>
          </a:p>
        </p:txBody>
      </p:sp>
      <p:sp>
        <p:nvSpPr>
          <p:cNvPr name="TextBox 8" id="8"/>
          <p:cNvSpPr txBox="true"/>
          <p:nvPr/>
        </p:nvSpPr>
        <p:spPr>
          <a:xfrm rot="0">
            <a:off x="2887870" y="2198274"/>
            <a:ext cx="13567833" cy="1810954"/>
          </a:xfrm>
          <a:prstGeom prst="rect">
            <a:avLst/>
          </a:prstGeom>
        </p:spPr>
        <p:txBody>
          <a:bodyPr anchor="t" rtlCol="false" tIns="0" lIns="0" bIns="0" rIns="0">
            <a:spAutoFit/>
          </a:bodyPr>
          <a:lstStyle/>
          <a:p>
            <a:pPr algn="ctr">
              <a:lnSpc>
                <a:spcPts val="7279"/>
              </a:lnSpc>
            </a:pPr>
            <a:r>
              <a:rPr lang="en-US" sz="5199" b="true">
                <a:solidFill>
                  <a:srgbClr val="191919"/>
                </a:solidFill>
                <a:latin typeface="Noto Sans Bold"/>
                <a:ea typeface="Noto Sans Bold"/>
                <a:cs typeface="Noto Sans Bold"/>
                <a:sym typeface="Noto Sans Bold"/>
              </a:rPr>
              <a:t>3.1 Website</a:t>
            </a:r>
            <a:r>
              <a:rPr lang="en-US" b="true" sz="5199">
                <a:solidFill>
                  <a:srgbClr val="191919"/>
                </a:solidFill>
                <a:latin typeface="Noto Sans Bold"/>
                <a:ea typeface="Noto Sans Bold"/>
                <a:cs typeface="Noto Sans Bold"/>
                <a:sym typeface="Noto Sans Bold"/>
              </a:rPr>
              <a:t> quản lý bán hàng SynWavEco </a:t>
            </a:r>
          </a:p>
          <a:p>
            <a:pPr algn="ctr">
              <a:lnSpc>
                <a:spcPts val="7279"/>
              </a:lnSpc>
            </a:pPr>
          </a:p>
        </p:txBody>
      </p:sp>
      <p:sp>
        <p:nvSpPr>
          <p:cNvPr name="TextBox 9" id="9"/>
          <p:cNvSpPr txBox="true"/>
          <p:nvPr/>
        </p:nvSpPr>
        <p:spPr>
          <a:xfrm rot="0">
            <a:off x="10584223" y="3620276"/>
            <a:ext cx="7703777" cy="5794209"/>
          </a:xfrm>
          <a:prstGeom prst="rect">
            <a:avLst/>
          </a:prstGeom>
        </p:spPr>
        <p:txBody>
          <a:bodyPr anchor="t" rtlCol="false" tIns="0" lIns="0" bIns="0" rIns="0">
            <a:spAutoFit/>
          </a:bodyPr>
          <a:lstStyle/>
          <a:p>
            <a:pPr algn="l">
              <a:lnSpc>
                <a:spcPts val="2914"/>
              </a:lnSpc>
            </a:pPr>
            <a:r>
              <a:rPr lang="en-US" sz="2081" b="true">
                <a:solidFill>
                  <a:srgbClr val="FFFFFF"/>
                </a:solidFill>
                <a:latin typeface="Noto Sans Bold"/>
                <a:ea typeface="Noto Sans Bold"/>
                <a:cs typeface="Noto Sans Bold"/>
                <a:sym typeface="Noto Sans Bold"/>
              </a:rPr>
              <a:t>Website quản lý bán hàng SynWavEco</a:t>
            </a:r>
          </a:p>
          <a:p>
            <a:pPr algn="l">
              <a:lnSpc>
                <a:spcPts val="2914"/>
              </a:lnSpc>
            </a:pPr>
          </a:p>
          <a:p>
            <a:pPr algn="l" marL="449486" indent="-224743" lvl="1">
              <a:lnSpc>
                <a:spcPts val="2914"/>
              </a:lnSpc>
              <a:buFont typeface="Arial"/>
              <a:buChar char="•"/>
            </a:pPr>
            <a:r>
              <a:rPr lang="en-US" sz="2081">
                <a:solidFill>
                  <a:srgbClr val="FFFFFF"/>
                </a:solidFill>
                <a:latin typeface="Noto Sans"/>
                <a:ea typeface="Noto Sans"/>
                <a:cs typeface="Noto Sans"/>
                <a:sym typeface="Noto Sans"/>
              </a:rPr>
              <a:t>Vị thế: </a:t>
            </a:r>
            <a:r>
              <a:rPr lang="en-US" sz="2081">
                <a:solidFill>
                  <a:srgbClr val="FFFFFF"/>
                </a:solidFill>
                <a:latin typeface="Noto Sans"/>
                <a:ea typeface="Noto Sans"/>
                <a:cs typeface="Noto Sans"/>
                <a:sym typeface="Noto Sans"/>
              </a:rPr>
              <a:t>Trung tâm điều khiển toàn bộ hệ sinh thái IoT của dự án.</a:t>
            </a:r>
          </a:p>
          <a:p>
            <a:pPr algn="l" marL="449486" indent="-224743" lvl="1">
              <a:lnSpc>
                <a:spcPts val="2914"/>
              </a:lnSpc>
              <a:buFont typeface="Arial"/>
              <a:buChar char="•"/>
            </a:pPr>
            <a:r>
              <a:rPr lang="en-US" sz="2081">
                <a:solidFill>
                  <a:srgbClr val="FFFFFF"/>
                </a:solidFill>
                <a:latin typeface="Noto Sans"/>
                <a:ea typeface="Noto Sans"/>
                <a:cs typeface="Noto Sans"/>
                <a:sym typeface="Noto Sans"/>
              </a:rPr>
              <a:t>Mục tiêu chiến lược: </a:t>
            </a:r>
          </a:p>
          <a:p>
            <a:pPr algn="l" marL="898972" indent="-299657" lvl="2">
              <a:lnSpc>
                <a:spcPts val="2914"/>
              </a:lnSpc>
              <a:buFont typeface="Arial"/>
              <a:buChar char="⚬"/>
            </a:pPr>
            <a:r>
              <a:rPr lang="en-US" sz="2081">
                <a:solidFill>
                  <a:srgbClr val="FFFFFF"/>
                </a:solidFill>
                <a:latin typeface="Noto Sans"/>
                <a:ea typeface="Noto Sans"/>
                <a:cs typeface="Noto Sans"/>
                <a:sym typeface="Noto Sans"/>
              </a:rPr>
              <a:t>Kết</a:t>
            </a:r>
            <a:r>
              <a:rPr lang="en-US" sz="2081">
                <a:solidFill>
                  <a:srgbClr val="FFFFFF"/>
                </a:solidFill>
                <a:latin typeface="Noto Sans"/>
                <a:ea typeface="Noto Sans"/>
                <a:cs typeface="Noto Sans"/>
                <a:sym typeface="Noto Sans"/>
              </a:rPr>
              <a:t> nối trực tiếp sản phẩm phần cứng với người tiêu dùng cuối</a:t>
            </a:r>
          </a:p>
          <a:p>
            <a:pPr algn="l" marL="898972" indent="-299657" lvl="2">
              <a:lnSpc>
                <a:spcPts val="2914"/>
              </a:lnSpc>
              <a:buFont typeface="Arial"/>
              <a:buChar char="⚬"/>
            </a:pPr>
            <a:r>
              <a:rPr lang="en-US" sz="2081">
                <a:solidFill>
                  <a:srgbClr val="FFFFFF"/>
                </a:solidFill>
                <a:latin typeface="Noto Sans"/>
                <a:ea typeface="Noto Sans"/>
                <a:cs typeface="Noto Sans"/>
                <a:sym typeface="Noto Sans"/>
              </a:rPr>
              <a:t>Không gian lưu trữ tri thức công nghệ và quản lý thiết bị số hóa.</a:t>
            </a:r>
          </a:p>
          <a:p>
            <a:pPr algn="l" marL="449486" indent="-224743" lvl="1">
              <a:lnSpc>
                <a:spcPts val="2914"/>
              </a:lnSpc>
              <a:buFont typeface="Arial"/>
              <a:buChar char="•"/>
            </a:pPr>
            <a:r>
              <a:rPr lang="en-US" sz="2081">
                <a:solidFill>
                  <a:srgbClr val="FFFFFF"/>
                </a:solidFill>
                <a:latin typeface="Noto Sans"/>
                <a:ea typeface="Noto Sans"/>
                <a:cs typeface="Noto Sans"/>
                <a:sym typeface="Noto Sans"/>
              </a:rPr>
              <a:t>Xử lý luồng dữ liệu kép: </a:t>
            </a:r>
          </a:p>
          <a:p>
            <a:pPr algn="l" marL="898972" indent="-299657" lvl="2">
              <a:lnSpc>
                <a:spcPts val="2914"/>
              </a:lnSpc>
              <a:buFont typeface="Arial"/>
              <a:buChar char="⚬"/>
            </a:pPr>
            <a:r>
              <a:rPr lang="en-US" sz="2081">
                <a:solidFill>
                  <a:srgbClr val="FFFFFF"/>
                </a:solidFill>
                <a:latin typeface="Noto Sans"/>
                <a:ea typeface="Noto Sans"/>
                <a:cs typeface="Noto Sans"/>
                <a:sym typeface="Noto Sans"/>
              </a:rPr>
              <a:t> Nghiệp vụ TMĐT: Mua bán, giỏ hàng, thanh toán.</a:t>
            </a:r>
          </a:p>
          <a:p>
            <a:pPr algn="l" marL="898972" indent="-299657" lvl="2">
              <a:lnSpc>
                <a:spcPts val="2914"/>
              </a:lnSpc>
              <a:buFont typeface="Arial"/>
              <a:buChar char="⚬"/>
            </a:pPr>
            <a:r>
              <a:rPr lang="en-US" sz="2081">
                <a:solidFill>
                  <a:srgbClr val="FFFFFF"/>
                </a:solidFill>
                <a:latin typeface="Noto Sans"/>
                <a:ea typeface="Noto Sans"/>
                <a:cs typeface="Noto Sans"/>
                <a:sym typeface="Noto Sans"/>
              </a:rPr>
              <a:t>Thông tin chuyên sâu: Thông số kỹ thuật IoT và tin tức công nghệ 4.0.</a:t>
            </a:r>
          </a:p>
          <a:p>
            <a:pPr algn="l" marL="449486" indent="-224743" lvl="1">
              <a:lnSpc>
                <a:spcPts val="2914"/>
              </a:lnSpc>
              <a:buFont typeface="Arial"/>
              <a:buChar char="•"/>
            </a:pPr>
            <a:r>
              <a:rPr lang="en-US" sz="2081">
                <a:solidFill>
                  <a:srgbClr val="FFFFFF"/>
                </a:solidFill>
                <a:latin typeface="Noto Sans"/>
                <a:ea typeface="Noto Sans"/>
                <a:cs typeface="Noto Sans"/>
                <a:sym typeface="Noto Sans"/>
              </a:rPr>
              <a:t>Sự khác biệt: Khách hàng tra cứu kiến thức chuyên môn ngay tại điểm mua hàng</a:t>
            </a:r>
            <a:r>
              <a:rPr lang="en-US" sz="2081">
                <a:solidFill>
                  <a:srgbClr val="191919"/>
                </a:solidFill>
                <a:latin typeface="Noto Sans"/>
                <a:ea typeface="Noto Sans"/>
                <a:cs typeface="Noto Sans"/>
                <a:sym typeface="Noto Sans"/>
              </a:rPr>
              <a:t>.</a:t>
            </a:r>
          </a:p>
          <a:p>
            <a:pPr algn="ctr">
              <a:lnSpc>
                <a:spcPts val="2914"/>
              </a:lnSpc>
            </a:pPr>
          </a:p>
        </p:txBody>
      </p:sp>
      <p:sp>
        <p:nvSpPr>
          <p:cNvPr name="TextBox 10" id="10"/>
          <p:cNvSpPr txBox="true"/>
          <p:nvPr/>
        </p:nvSpPr>
        <p:spPr>
          <a:xfrm rot="0">
            <a:off x="286963" y="9787543"/>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545621" y="-319177"/>
            <a:ext cx="3140015" cy="10925355"/>
          </a:xfrm>
          <a:prstGeom prst="rect">
            <a:avLst/>
          </a:prstGeom>
          <a:solidFill>
            <a:srgbClr val="FEE600"/>
          </a:solidFill>
        </p:spPr>
      </p:sp>
      <p:sp>
        <p:nvSpPr>
          <p:cNvPr name="AutoShape 4" id="4"/>
          <p:cNvSpPr/>
          <p:nvPr/>
        </p:nvSpPr>
        <p:spPr>
          <a:xfrm rot="0">
            <a:off x="10076157" y="3366586"/>
            <a:ext cx="10178980" cy="10925355"/>
          </a:xfrm>
          <a:prstGeom prst="rect">
            <a:avLst/>
          </a:prstGeom>
          <a:solidFill>
            <a:srgbClr val="000000"/>
          </a:solidFill>
        </p:spPr>
      </p:sp>
      <p:sp>
        <p:nvSpPr>
          <p:cNvPr name="Freeform 5" id="5"/>
          <p:cNvSpPr/>
          <p:nvPr/>
        </p:nvSpPr>
        <p:spPr>
          <a:xfrm flipH="false" flipV="false" rot="0">
            <a:off x="2273210" y="3366586"/>
            <a:ext cx="7802947" cy="3646353"/>
          </a:xfrm>
          <a:custGeom>
            <a:avLst/>
            <a:gdLst/>
            <a:ahLst/>
            <a:cxnLst/>
            <a:rect r="r" b="b" t="t" l="l"/>
            <a:pathLst>
              <a:path h="3646353" w="7802947">
                <a:moveTo>
                  <a:pt x="0" y="0"/>
                </a:moveTo>
                <a:lnTo>
                  <a:pt x="7802947" y="0"/>
                </a:lnTo>
                <a:lnTo>
                  <a:pt x="7802947" y="3646353"/>
                </a:lnTo>
                <a:lnTo>
                  <a:pt x="0" y="3646353"/>
                </a:lnTo>
                <a:lnTo>
                  <a:pt x="0" y="0"/>
                </a:lnTo>
                <a:close/>
              </a:path>
            </a:pathLst>
          </a:custGeom>
          <a:blipFill>
            <a:blip r:embed="rId4"/>
            <a:stretch>
              <a:fillRect l="0" t="0" r="0" b="0"/>
            </a:stretch>
          </a:blipFill>
        </p:spPr>
      </p:sp>
      <p:sp>
        <p:nvSpPr>
          <p:cNvPr name="Freeform 6" id="6"/>
          <p:cNvSpPr/>
          <p:nvPr/>
        </p:nvSpPr>
        <p:spPr>
          <a:xfrm flipH="false" flipV="false" rot="0">
            <a:off x="2273210" y="6838911"/>
            <a:ext cx="7821444" cy="3767266"/>
          </a:xfrm>
          <a:custGeom>
            <a:avLst/>
            <a:gdLst/>
            <a:ahLst/>
            <a:cxnLst/>
            <a:rect r="r" b="b" t="t" l="l"/>
            <a:pathLst>
              <a:path h="3767266" w="7821444">
                <a:moveTo>
                  <a:pt x="0" y="0"/>
                </a:moveTo>
                <a:lnTo>
                  <a:pt x="7821444" y="0"/>
                </a:lnTo>
                <a:lnTo>
                  <a:pt x="7821444" y="3767266"/>
                </a:lnTo>
                <a:lnTo>
                  <a:pt x="0" y="3767266"/>
                </a:lnTo>
                <a:lnTo>
                  <a:pt x="0" y="0"/>
                </a:lnTo>
                <a:close/>
              </a:path>
            </a:pathLst>
          </a:custGeom>
          <a:blipFill>
            <a:blip r:embed="rId5"/>
            <a:stretch>
              <a:fillRect l="0" t="0" r="0" b="0"/>
            </a:stretch>
          </a:blipFill>
        </p:spPr>
      </p:sp>
      <p:sp>
        <p:nvSpPr>
          <p:cNvPr name="TextBox 7" id="7"/>
          <p:cNvSpPr txBox="true"/>
          <p:nvPr/>
        </p:nvSpPr>
        <p:spPr>
          <a:xfrm rot="0">
            <a:off x="3075436" y="415328"/>
            <a:ext cx="14001443" cy="1878196"/>
          </a:xfrm>
          <a:prstGeom prst="rect">
            <a:avLst/>
          </a:prstGeom>
        </p:spPr>
        <p:txBody>
          <a:bodyPr anchor="t" rtlCol="false" tIns="0" lIns="0" bIns="0" rIns="0">
            <a:spAutoFit/>
          </a:bodyPr>
          <a:lstStyle/>
          <a:p>
            <a:pPr algn="l">
              <a:lnSpc>
                <a:spcPts val="7199"/>
              </a:lnSpc>
            </a:pPr>
            <a:r>
              <a:rPr lang="en-US" sz="7199" b="true">
                <a:solidFill>
                  <a:srgbClr val="191919"/>
                </a:solidFill>
                <a:latin typeface="Public Sans Heavy"/>
                <a:ea typeface="Public Sans Heavy"/>
                <a:cs typeface="Public Sans Heavy"/>
                <a:sym typeface="Public Sans Heavy"/>
              </a:rPr>
              <a:t>3. Xâ</a:t>
            </a:r>
            <a:r>
              <a:rPr lang="en-US" sz="7199" b="true">
                <a:solidFill>
                  <a:srgbClr val="191919"/>
                </a:solidFill>
                <a:latin typeface="Public Sans Heavy"/>
                <a:ea typeface="Public Sans Heavy"/>
                <a:cs typeface="Public Sans Heavy"/>
                <a:sym typeface="Public Sans Heavy"/>
              </a:rPr>
              <a:t>y dựng hệ thống Thương mại điện tử </a:t>
            </a:r>
          </a:p>
        </p:txBody>
      </p:sp>
      <p:sp>
        <p:nvSpPr>
          <p:cNvPr name="TextBox 8" id="8"/>
          <p:cNvSpPr txBox="true"/>
          <p:nvPr/>
        </p:nvSpPr>
        <p:spPr>
          <a:xfrm rot="0">
            <a:off x="2760265" y="2198274"/>
            <a:ext cx="15007168" cy="887062"/>
          </a:xfrm>
          <a:prstGeom prst="rect">
            <a:avLst/>
          </a:prstGeom>
        </p:spPr>
        <p:txBody>
          <a:bodyPr anchor="t" rtlCol="false" tIns="0" lIns="0" bIns="0" rIns="0">
            <a:spAutoFit/>
          </a:bodyPr>
          <a:lstStyle/>
          <a:p>
            <a:pPr algn="ctr">
              <a:lnSpc>
                <a:spcPts val="7279"/>
              </a:lnSpc>
            </a:pPr>
            <a:r>
              <a:rPr lang="en-US" sz="5199" b="true">
                <a:solidFill>
                  <a:srgbClr val="191919"/>
                </a:solidFill>
                <a:latin typeface="Noto Sans Bold"/>
                <a:ea typeface="Noto Sans Bold"/>
                <a:cs typeface="Noto Sans Bold"/>
                <a:sym typeface="Noto Sans Bold"/>
              </a:rPr>
              <a:t>3.1.1 Tổng</a:t>
            </a:r>
            <a:r>
              <a:rPr lang="en-US" b="true" sz="5199">
                <a:solidFill>
                  <a:srgbClr val="191919"/>
                </a:solidFill>
                <a:latin typeface="Noto Sans Bold"/>
                <a:ea typeface="Noto Sans Bold"/>
                <a:cs typeface="Noto Sans Bold"/>
                <a:sym typeface="Noto Sans Bold"/>
              </a:rPr>
              <a:t> quan kỹ thuật &amp; Kiến trúc hệ thống</a:t>
            </a:r>
          </a:p>
        </p:txBody>
      </p:sp>
      <p:sp>
        <p:nvSpPr>
          <p:cNvPr name="TextBox 9" id="9"/>
          <p:cNvSpPr txBox="true"/>
          <p:nvPr/>
        </p:nvSpPr>
        <p:spPr>
          <a:xfrm rot="0">
            <a:off x="10548916" y="3742166"/>
            <a:ext cx="7572027" cy="6059947"/>
          </a:xfrm>
          <a:prstGeom prst="rect">
            <a:avLst/>
          </a:prstGeom>
        </p:spPr>
        <p:txBody>
          <a:bodyPr anchor="t" rtlCol="false" tIns="0" lIns="0" bIns="0" rIns="0">
            <a:spAutoFit/>
          </a:bodyPr>
          <a:lstStyle/>
          <a:p>
            <a:pPr algn="l">
              <a:lnSpc>
                <a:spcPts val="3049"/>
              </a:lnSpc>
            </a:pPr>
          </a:p>
          <a:p>
            <a:pPr algn="l" marL="470237" indent="-235119" lvl="1">
              <a:lnSpc>
                <a:spcPts val="3049"/>
              </a:lnSpc>
              <a:buFont typeface="Arial"/>
              <a:buChar char="•"/>
            </a:pPr>
            <a:r>
              <a:rPr lang="en-US" sz="2178">
                <a:solidFill>
                  <a:srgbClr val="FFFFFF"/>
                </a:solidFill>
                <a:latin typeface="Noto Sans"/>
                <a:ea typeface="Noto Sans"/>
                <a:cs typeface="Noto Sans"/>
                <a:sym typeface="Noto Sans"/>
              </a:rPr>
              <a:t>Nền</a:t>
            </a:r>
            <a:r>
              <a:rPr lang="en-US" sz="2178">
                <a:solidFill>
                  <a:srgbClr val="FFFFFF"/>
                </a:solidFill>
                <a:latin typeface="Noto Sans"/>
                <a:ea typeface="Noto Sans"/>
                <a:cs typeface="Noto Sans"/>
                <a:sym typeface="Noto Sans"/>
              </a:rPr>
              <a:t> tảng: La</a:t>
            </a:r>
            <a:r>
              <a:rPr lang="en-US" sz="2178">
                <a:solidFill>
                  <a:srgbClr val="FFFFFF"/>
                </a:solidFill>
                <a:latin typeface="Noto Sans"/>
                <a:ea typeface="Noto Sans"/>
                <a:cs typeface="Noto Sans"/>
                <a:sym typeface="Noto Sans"/>
              </a:rPr>
              <a:t>ravel 12 – Framework PHP hiện đại, bảo mật cao và dễ mở rộng.</a:t>
            </a:r>
          </a:p>
          <a:p>
            <a:pPr algn="l" marL="470237" indent="-235119" lvl="1">
              <a:lnSpc>
                <a:spcPts val="3049"/>
              </a:lnSpc>
              <a:buFont typeface="Arial"/>
              <a:buChar char="•"/>
            </a:pPr>
            <a:r>
              <a:rPr lang="en-US" sz="2178">
                <a:solidFill>
                  <a:srgbClr val="FFFFFF"/>
                </a:solidFill>
                <a:latin typeface="Noto Sans"/>
                <a:ea typeface="Noto Sans"/>
                <a:cs typeface="Noto Sans"/>
                <a:sym typeface="Noto Sans"/>
              </a:rPr>
              <a:t>K</a:t>
            </a:r>
            <a:r>
              <a:rPr lang="en-US" sz="2178">
                <a:solidFill>
                  <a:srgbClr val="FFFFFF"/>
                </a:solidFill>
                <a:latin typeface="Noto Sans"/>
                <a:ea typeface="Noto Sans"/>
                <a:cs typeface="Noto Sans"/>
                <a:sym typeface="Noto Sans"/>
              </a:rPr>
              <a:t>iến trúc: Tuân thủ nghiêm ngặt mô hình MVC (Model-View-Controller).</a:t>
            </a:r>
          </a:p>
          <a:p>
            <a:pPr algn="l" marL="940474" indent="-313491" lvl="2">
              <a:lnSpc>
                <a:spcPts val="3049"/>
              </a:lnSpc>
              <a:buFont typeface="Arial"/>
              <a:buChar char="⚬"/>
            </a:pPr>
            <a:r>
              <a:rPr lang="en-US" sz="2178">
                <a:solidFill>
                  <a:srgbClr val="FFFFFF"/>
                </a:solidFill>
                <a:latin typeface="Noto Sans"/>
                <a:ea typeface="Noto Sans"/>
                <a:cs typeface="Noto Sans"/>
                <a:sym typeface="Noto Sans"/>
              </a:rPr>
              <a:t>Tách biệt logic xử lý dữ liệu và giao diện người dùng.</a:t>
            </a:r>
          </a:p>
          <a:p>
            <a:pPr algn="l" marL="940474" indent="-313491" lvl="2">
              <a:lnSpc>
                <a:spcPts val="3049"/>
              </a:lnSpc>
              <a:buFont typeface="Arial"/>
              <a:buChar char="⚬"/>
            </a:pPr>
            <a:r>
              <a:rPr lang="en-US" sz="2178">
                <a:solidFill>
                  <a:srgbClr val="FFFFFF"/>
                </a:solidFill>
                <a:latin typeface="Noto Sans"/>
                <a:ea typeface="Noto Sans"/>
                <a:cs typeface="Noto Sans"/>
                <a:sym typeface="Noto Sans"/>
              </a:rPr>
              <a:t>Tối ưu cho bảo trì và nâng cấp các tính năng IoT tương lai.</a:t>
            </a:r>
          </a:p>
          <a:p>
            <a:pPr algn="l" marL="470237" indent="-235119" lvl="1">
              <a:lnSpc>
                <a:spcPts val="3049"/>
              </a:lnSpc>
              <a:buFont typeface="Arial"/>
              <a:buChar char="•"/>
            </a:pPr>
            <a:r>
              <a:rPr lang="en-US" sz="2178">
                <a:solidFill>
                  <a:srgbClr val="FFFFFF"/>
                </a:solidFill>
                <a:latin typeface="Noto Sans"/>
                <a:ea typeface="Noto Sans"/>
                <a:cs typeface="Noto Sans"/>
                <a:sym typeface="Noto Sans"/>
              </a:rPr>
              <a:t>Cơ</a:t>
            </a:r>
            <a:r>
              <a:rPr lang="en-US" sz="2178">
                <a:solidFill>
                  <a:srgbClr val="FFFFFF"/>
                </a:solidFill>
                <a:latin typeface="Noto Sans"/>
                <a:ea typeface="Noto Sans"/>
                <a:cs typeface="Noto Sans"/>
                <a:sym typeface="Noto Sans"/>
              </a:rPr>
              <a:t> sở dữ liệu (MySQL): Cấu trúc bảng chuẩn hóa:</a:t>
            </a:r>
          </a:p>
          <a:p>
            <a:pPr algn="l" marL="940474" indent="-313491" lvl="2">
              <a:lnSpc>
                <a:spcPts val="3049"/>
              </a:lnSpc>
              <a:buFont typeface="Arial"/>
              <a:buChar char="⚬"/>
            </a:pPr>
            <a:r>
              <a:rPr lang="en-US" sz="2178">
                <a:solidFill>
                  <a:srgbClr val="FFFFFF"/>
                </a:solidFill>
                <a:latin typeface="Noto Sans"/>
                <a:ea typeface="Noto Sans"/>
                <a:cs typeface="Noto Sans"/>
                <a:sym typeface="Noto Sans"/>
              </a:rPr>
              <a:t>products &amp;</a:t>
            </a:r>
            <a:r>
              <a:rPr lang="en-US" sz="2178">
                <a:solidFill>
                  <a:srgbClr val="FFFFFF"/>
                </a:solidFill>
                <a:latin typeface="Noto Sans"/>
                <a:ea typeface="Noto Sans"/>
                <a:cs typeface="Noto Sans"/>
                <a:sym typeface="Noto Sans"/>
              </a:rPr>
              <a:t> product_details: Quản lý thông số phần cứng.</a:t>
            </a:r>
          </a:p>
          <a:p>
            <a:pPr algn="l" marL="940474" indent="-313491" lvl="2">
              <a:lnSpc>
                <a:spcPts val="3049"/>
              </a:lnSpc>
              <a:buFont typeface="Arial"/>
              <a:buChar char="⚬"/>
            </a:pPr>
            <a:r>
              <a:rPr lang="en-US" sz="2178">
                <a:solidFill>
                  <a:srgbClr val="FFFFFF"/>
                </a:solidFill>
                <a:latin typeface="Noto Sans"/>
                <a:ea typeface="Noto Sans"/>
                <a:cs typeface="Noto Sans"/>
                <a:sym typeface="Noto Sans"/>
              </a:rPr>
              <a:t>ar</a:t>
            </a:r>
            <a:r>
              <a:rPr lang="en-US" sz="2178">
                <a:solidFill>
                  <a:srgbClr val="FFFFFF"/>
                </a:solidFill>
                <a:latin typeface="Noto Sans"/>
                <a:ea typeface="Noto Sans"/>
                <a:cs typeface="Noto Sans"/>
                <a:sym typeface="Noto Sans"/>
              </a:rPr>
              <a:t>ticles &amp; topics: Hệ thống quản lý nội dung tri thức</a:t>
            </a:r>
            <a:r>
              <a:rPr lang="en-US" sz="2178">
                <a:solidFill>
                  <a:srgbClr val="FFFFFF"/>
                </a:solidFill>
                <a:latin typeface="Noto Sans"/>
                <a:ea typeface="Noto Sans"/>
                <a:cs typeface="Noto Sans"/>
                <a:sym typeface="Noto Sans"/>
              </a:rPr>
              <a:t>.</a:t>
            </a:r>
          </a:p>
          <a:p>
            <a:pPr algn="l" marL="470237" indent="-235119" lvl="1">
              <a:lnSpc>
                <a:spcPts val="3049"/>
              </a:lnSpc>
              <a:buFont typeface="Arial"/>
              <a:buChar char="•"/>
            </a:pPr>
          </a:p>
          <a:p>
            <a:pPr algn="ctr">
              <a:lnSpc>
                <a:spcPts val="3049"/>
              </a:lnSpc>
            </a:pPr>
          </a:p>
        </p:txBody>
      </p:sp>
      <p:sp>
        <p:nvSpPr>
          <p:cNvPr name="TextBox 10" id="10"/>
          <p:cNvSpPr txBox="true"/>
          <p:nvPr/>
        </p:nvSpPr>
        <p:spPr>
          <a:xfrm rot="0">
            <a:off x="367146" y="9802114"/>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545621" y="-319177"/>
            <a:ext cx="3140015" cy="10925355"/>
          </a:xfrm>
          <a:prstGeom prst="rect">
            <a:avLst/>
          </a:prstGeom>
          <a:solidFill>
            <a:srgbClr val="FEE600"/>
          </a:solidFill>
        </p:spPr>
      </p:sp>
      <p:sp>
        <p:nvSpPr>
          <p:cNvPr name="AutoShape 4" id="4"/>
          <p:cNvSpPr/>
          <p:nvPr/>
        </p:nvSpPr>
        <p:spPr>
          <a:xfrm rot="0">
            <a:off x="10352925" y="3561023"/>
            <a:ext cx="10050096" cy="10925355"/>
          </a:xfrm>
          <a:prstGeom prst="rect">
            <a:avLst/>
          </a:prstGeom>
          <a:solidFill>
            <a:srgbClr val="000000"/>
          </a:solidFill>
        </p:spPr>
      </p:sp>
      <p:sp>
        <p:nvSpPr>
          <p:cNvPr name="Freeform 5" id="5"/>
          <p:cNvSpPr/>
          <p:nvPr/>
        </p:nvSpPr>
        <p:spPr>
          <a:xfrm flipH="false" flipV="false" rot="0">
            <a:off x="2594394" y="3561023"/>
            <a:ext cx="7758531" cy="3464735"/>
          </a:xfrm>
          <a:custGeom>
            <a:avLst/>
            <a:gdLst/>
            <a:ahLst/>
            <a:cxnLst/>
            <a:rect r="r" b="b" t="t" l="l"/>
            <a:pathLst>
              <a:path h="3464735" w="7758531">
                <a:moveTo>
                  <a:pt x="0" y="0"/>
                </a:moveTo>
                <a:lnTo>
                  <a:pt x="7758531" y="0"/>
                </a:lnTo>
                <a:lnTo>
                  <a:pt x="7758531" y="3464735"/>
                </a:lnTo>
                <a:lnTo>
                  <a:pt x="0" y="3464735"/>
                </a:lnTo>
                <a:lnTo>
                  <a:pt x="0" y="0"/>
                </a:lnTo>
                <a:close/>
              </a:path>
            </a:pathLst>
          </a:custGeom>
          <a:blipFill>
            <a:blip r:embed="rId4"/>
            <a:stretch>
              <a:fillRect l="0" t="0" r="0" b="0"/>
            </a:stretch>
          </a:blipFill>
        </p:spPr>
      </p:sp>
      <p:sp>
        <p:nvSpPr>
          <p:cNvPr name="Freeform 6" id="6"/>
          <p:cNvSpPr/>
          <p:nvPr/>
        </p:nvSpPr>
        <p:spPr>
          <a:xfrm flipH="false" flipV="false" rot="0">
            <a:off x="2594394" y="6899037"/>
            <a:ext cx="7758531" cy="3609444"/>
          </a:xfrm>
          <a:custGeom>
            <a:avLst/>
            <a:gdLst/>
            <a:ahLst/>
            <a:cxnLst/>
            <a:rect r="r" b="b" t="t" l="l"/>
            <a:pathLst>
              <a:path h="3609444" w="7758531">
                <a:moveTo>
                  <a:pt x="0" y="0"/>
                </a:moveTo>
                <a:lnTo>
                  <a:pt x="7758531" y="0"/>
                </a:lnTo>
                <a:lnTo>
                  <a:pt x="7758531" y="3609444"/>
                </a:lnTo>
                <a:lnTo>
                  <a:pt x="0" y="3609444"/>
                </a:lnTo>
                <a:lnTo>
                  <a:pt x="0" y="0"/>
                </a:lnTo>
                <a:close/>
              </a:path>
            </a:pathLst>
          </a:custGeom>
          <a:blipFill>
            <a:blip r:embed="rId5"/>
            <a:stretch>
              <a:fillRect l="-2451" t="-4791" r="0" b="-4791"/>
            </a:stretch>
          </a:blipFill>
        </p:spPr>
      </p:sp>
      <p:sp>
        <p:nvSpPr>
          <p:cNvPr name="TextBox 7" id="7"/>
          <p:cNvSpPr txBox="true"/>
          <p:nvPr/>
        </p:nvSpPr>
        <p:spPr>
          <a:xfrm rot="0">
            <a:off x="3075436" y="415328"/>
            <a:ext cx="14001443" cy="1878196"/>
          </a:xfrm>
          <a:prstGeom prst="rect">
            <a:avLst/>
          </a:prstGeom>
        </p:spPr>
        <p:txBody>
          <a:bodyPr anchor="t" rtlCol="false" tIns="0" lIns="0" bIns="0" rIns="0">
            <a:spAutoFit/>
          </a:bodyPr>
          <a:lstStyle/>
          <a:p>
            <a:pPr algn="l">
              <a:lnSpc>
                <a:spcPts val="7199"/>
              </a:lnSpc>
            </a:pPr>
            <a:r>
              <a:rPr lang="en-US" sz="7199" b="true">
                <a:solidFill>
                  <a:srgbClr val="191919"/>
                </a:solidFill>
                <a:latin typeface="Public Sans Heavy"/>
                <a:ea typeface="Public Sans Heavy"/>
                <a:cs typeface="Public Sans Heavy"/>
                <a:sym typeface="Public Sans Heavy"/>
              </a:rPr>
              <a:t>3. Xâ</a:t>
            </a:r>
            <a:r>
              <a:rPr lang="en-US" sz="7199" b="true">
                <a:solidFill>
                  <a:srgbClr val="191919"/>
                </a:solidFill>
                <a:latin typeface="Public Sans Heavy"/>
                <a:ea typeface="Public Sans Heavy"/>
                <a:cs typeface="Public Sans Heavy"/>
                <a:sym typeface="Public Sans Heavy"/>
              </a:rPr>
              <a:t>y dựng hệ thống Thương mại điện tử </a:t>
            </a:r>
          </a:p>
        </p:txBody>
      </p:sp>
      <p:sp>
        <p:nvSpPr>
          <p:cNvPr name="TextBox 8" id="8"/>
          <p:cNvSpPr txBox="true"/>
          <p:nvPr/>
        </p:nvSpPr>
        <p:spPr>
          <a:xfrm rot="0">
            <a:off x="2887870" y="2198274"/>
            <a:ext cx="13567833" cy="1810954"/>
          </a:xfrm>
          <a:prstGeom prst="rect">
            <a:avLst/>
          </a:prstGeom>
        </p:spPr>
        <p:txBody>
          <a:bodyPr anchor="t" rtlCol="false" tIns="0" lIns="0" bIns="0" rIns="0">
            <a:spAutoFit/>
          </a:bodyPr>
          <a:lstStyle/>
          <a:p>
            <a:pPr algn="ctr">
              <a:lnSpc>
                <a:spcPts val="7279"/>
              </a:lnSpc>
            </a:pPr>
            <a:r>
              <a:rPr lang="en-US" sz="5199" b="true">
                <a:solidFill>
                  <a:srgbClr val="191919"/>
                </a:solidFill>
                <a:latin typeface="Noto Sans Bold"/>
                <a:ea typeface="Noto Sans Bold"/>
                <a:cs typeface="Noto Sans Bold"/>
                <a:sym typeface="Noto Sans Bold"/>
              </a:rPr>
              <a:t>3.1 Website</a:t>
            </a:r>
            <a:r>
              <a:rPr lang="en-US" b="true" sz="5199">
                <a:solidFill>
                  <a:srgbClr val="191919"/>
                </a:solidFill>
                <a:latin typeface="Noto Sans Bold"/>
                <a:ea typeface="Noto Sans Bold"/>
                <a:cs typeface="Noto Sans Bold"/>
                <a:sym typeface="Noto Sans Bold"/>
              </a:rPr>
              <a:t> quản lý bán hàng SynWavEco </a:t>
            </a:r>
          </a:p>
          <a:p>
            <a:pPr algn="ctr">
              <a:lnSpc>
                <a:spcPts val="7279"/>
              </a:lnSpc>
            </a:pPr>
          </a:p>
        </p:txBody>
      </p:sp>
      <p:sp>
        <p:nvSpPr>
          <p:cNvPr name="TextBox 9" id="9"/>
          <p:cNvSpPr txBox="true"/>
          <p:nvPr/>
        </p:nvSpPr>
        <p:spPr>
          <a:xfrm rot="0">
            <a:off x="11285213" y="4068824"/>
            <a:ext cx="5974087" cy="6537353"/>
          </a:xfrm>
          <a:prstGeom prst="rect">
            <a:avLst/>
          </a:prstGeom>
        </p:spPr>
        <p:txBody>
          <a:bodyPr anchor="t" rtlCol="false" tIns="0" lIns="0" bIns="0" rIns="0">
            <a:spAutoFit/>
          </a:bodyPr>
          <a:lstStyle/>
          <a:p>
            <a:pPr algn="l" marL="477405" indent="-238703" lvl="1">
              <a:lnSpc>
                <a:spcPts val="3095"/>
              </a:lnSpc>
              <a:buFont typeface="Arial"/>
              <a:buChar char="•"/>
            </a:pPr>
            <a:r>
              <a:rPr lang="en-US" b="true" sz="2211">
                <a:solidFill>
                  <a:srgbClr val="FFFFFF"/>
                </a:solidFill>
                <a:latin typeface="Noto Sans Bold"/>
                <a:ea typeface="Noto Sans Bold"/>
                <a:cs typeface="Noto Sans Bold"/>
                <a:sym typeface="Noto Sans Bold"/>
              </a:rPr>
              <a:t>Kiến trúc tích hợp đa nhiệm</a:t>
            </a:r>
          </a:p>
          <a:p>
            <a:pPr algn="l">
              <a:lnSpc>
                <a:spcPts val="3095"/>
              </a:lnSpc>
            </a:pP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Vận hành</a:t>
            </a:r>
            <a:r>
              <a:rPr lang="en-US" sz="2211">
                <a:solidFill>
                  <a:srgbClr val="FFFFFF"/>
                </a:solidFill>
                <a:latin typeface="Noto Sans"/>
                <a:ea typeface="Noto Sans"/>
                <a:cs typeface="Noto Sans"/>
                <a:sym typeface="Noto Sans"/>
              </a:rPr>
              <a:t> song song: Kết</a:t>
            </a:r>
            <a:r>
              <a:rPr lang="en-US" sz="2211">
                <a:solidFill>
                  <a:srgbClr val="FFFFFF"/>
                </a:solidFill>
                <a:latin typeface="Noto Sans"/>
                <a:ea typeface="Noto Sans"/>
                <a:cs typeface="Noto Sans"/>
                <a:sym typeface="Noto Sans"/>
              </a:rPr>
              <a:t> hợp giữa E-commerce (Thương mại) và CMS (Quản lý nội dung chuyên ngành).</a:t>
            </a: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Nền tảng chuyển đổi số: Website không chỉ để bán hàng mà là giải pháp tổng thể.</a:t>
            </a: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Knowledge</a:t>
            </a:r>
            <a:r>
              <a:rPr lang="en-US" sz="2211">
                <a:solidFill>
                  <a:srgbClr val="FFFFFF"/>
                </a:solidFill>
                <a:latin typeface="Noto Sans"/>
                <a:ea typeface="Noto Sans"/>
                <a:cs typeface="Noto Sans"/>
                <a:sym typeface="Noto Sans"/>
              </a:rPr>
              <a:t> Hub: Tích hợp sâu tri thức công nghệ và giải pháp IoT thực tiễn.</a:t>
            </a: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Trải</a:t>
            </a:r>
            <a:r>
              <a:rPr lang="en-US" sz="2211">
                <a:solidFill>
                  <a:srgbClr val="FFFFFF"/>
                </a:solidFill>
                <a:latin typeface="Noto Sans"/>
                <a:ea typeface="Noto Sans"/>
                <a:cs typeface="Noto Sans"/>
                <a:sym typeface="Noto Sans"/>
              </a:rPr>
              <a:t> nghiệm khách hàng: Minh bạch và chính t</a:t>
            </a:r>
            <a:r>
              <a:rPr lang="en-US" sz="2211">
                <a:solidFill>
                  <a:srgbClr val="FFFFFF"/>
                </a:solidFill>
                <a:latin typeface="Noto Sans"/>
                <a:ea typeface="Noto Sans"/>
                <a:cs typeface="Noto Sans"/>
                <a:sym typeface="Noto Sans"/>
              </a:rPr>
              <a:t>rực (In</a:t>
            </a:r>
            <a:r>
              <a:rPr lang="en-US" sz="2211">
                <a:solidFill>
                  <a:srgbClr val="FFFFFF"/>
                </a:solidFill>
                <a:latin typeface="Noto Sans"/>
                <a:ea typeface="Noto Sans"/>
                <a:cs typeface="Noto Sans"/>
                <a:sym typeface="Noto Sans"/>
              </a:rPr>
              <a:t>tegrity) nhờ hệ thống dữ liệu kỹ thuật đầy đủ, giúp người dùng ra quyết định mua sắm dựa trên thông tin chính xác</a:t>
            </a:r>
            <a:r>
              <a:rPr lang="en-US" sz="2211">
                <a:solidFill>
                  <a:srgbClr val="FFFFFF"/>
                </a:solidFill>
                <a:latin typeface="Noto Sans"/>
                <a:ea typeface="Noto Sans"/>
                <a:cs typeface="Noto Sans"/>
                <a:sym typeface="Noto Sans"/>
              </a:rPr>
              <a:t>.</a:t>
            </a:r>
          </a:p>
          <a:p>
            <a:pPr algn="l" marL="954810" indent="-318270" lvl="2">
              <a:lnSpc>
                <a:spcPts val="3095"/>
              </a:lnSpc>
              <a:buFont typeface="Arial"/>
              <a:buChar char="⚬"/>
            </a:pPr>
          </a:p>
          <a:p>
            <a:pPr algn="l" marL="477405" indent="-238703" lvl="1">
              <a:lnSpc>
                <a:spcPts val="3095"/>
              </a:lnSpc>
              <a:buFont typeface="Arial"/>
              <a:buChar char="•"/>
            </a:pPr>
          </a:p>
          <a:p>
            <a:pPr algn="ctr">
              <a:lnSpc>
                <a:spcPts val="3095"/>
              </a:lnSpc>
            </a:pPr>
          </a:p>
        </p:txBody>
      </p:sp>
      <p:sp>
        <p:nvSpPr>
          <p:cNvPr name="TextBox 10" id="10"/>
          <p:cNvSpPr txBox="true"/>
          <p:nvPr/>
        </p:nvSpPr>
        <p:spPr>
          <a:xfrm rot="0">
            <a:off x="367146" y="9683288"/>
            <a:ext cx="6899312" cy="247650"/>
          </a:xfrm>
          <a:prstGeom prst="rect">
            <a:avLst/>
          </a:prstGeom>
        </p:spPr>
        <p:txBody>
          <a:bodyPr anchor="t" rtlCol="false" tIns="0" lIns="0" bIns="0" rIns="0">
            <a:spAutoFit/>
          </a:bodyPr>
          <a:lstStyle/>
          <a:p>
            <a:pPr algn="l" marL="0" indent="0" lvl="0">
              <a:lnSpc>
                <a:spcPts val="1919"/>
              </a:lnSpc>
              <a:spcBef>
                <a:spcPct val="0"/>
              </a:spcBef>
            </a:pPr>
            <a:r>
              <a:rPr lang="en-US" b="true" sz="1599" spc="159">
                <a:solidFill>
                  <a:srgbClr val="191919"/>
                </a:solidFill>
                <a:latin typeface="Public Sans Bold"/>
                <a:ea typeface="Public Sans Bold"/>
                <a:cs typeface="Public Sans Bold"/>
                <a:sym typeface="Public Sans Bold"/>
              </a:rPr>
              <a:t>SYNW</a:t>
            </a:r>
            <a:r>
              <a:rPr lang="en-US" b="true" sz="1599" spc="159"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545621" y="-319177"/>
            <a:ext cx="3140015" cy="10925355"/>
          </a:xfrm>
          <a:prstGeom prst="rect">
            <a:avLst/>
          </a:prstGeom>
          <a:solidFill>
            <a:srgbClr val="FEE600"/>
          </a:solidFill>
        </p:spPr>
      </p:sp>
      <p:sp>
        <p:nvSpPr>
          <p:cNvPr name="AutoShape 4" id="4"/>
          <p:cNvSpPr/>
          <p:nvPr/>
        </p:nvSpPr>
        <p:spPr>
          <a:xfrm rot="0">
            <a:off x="10352925" y="3254028"/>
            <a:ext cx="10050096" cy="11232350"/>
          </a:xfrm>
          <a:prstGeom prst="rect">
            <a:avLst/>
          </a:prstGeom>
          <a:solidFill>
            <a:srgbClr val="000000"/>
          </a:solidFill>
        </p:spPr>
      </p:sp>
      <p:sp>
        <p:nvSpPr>
          <p:cNvPr name="Freeform 5" id="5"/>
          <p:cNvSpPr/>
          <p:nvPr/>
        </p:nvSpPr>
        <p:spPr>
          <a:xfrm flipH="false" flipV="false" rot="0">
            <a:off x="2315728" y="3254028"/>
            <a:ext cx="7936078" cy="2569416"/>
          </a:xfrm>
          <a:custGeom>
            <a:avLst/>
            <a:gdLst/>
            <a:ahLst/>
            <a:cxnLst/>
            <a:rect r="r" b="b" t="t" l="l"/>
            <a:pathLst>
              <a:path h="2569416" w="7936078">
                <a:moveTo>
                  <a:pt x="0" y="0"/>
                </a:moveTo>
                <a:lnTo>
                  <a:pt x="7936078" y="0"/>
                </a:lnTo>
                <a:lnTo>
                  <a:pt x="7936078" y="2569416"/>
                </a:lnTo>
                <a:lnTo>
                  <a:pt x="0" y="2569416"/>
                </a:lnTo>
                <a:lnTo>
                  <a:pt x="0" y="0"/>
                </a:lnTo>
                <a:close/>
              </a:path>
            </a:pathLst>
          </a:custGeom>
          <a:blipFill>
            <a:blip r:embed="rId4"/>
            <a:stretch>
              <a:fillRect l="0" t="0" r="0" b="0"/>
            </a:stretch>
          </a:blipFill>
        </p:spPr>
      </p:sp>
      <p:sp>
        <p:nvSpPr>
          <p:cNvPr name="Freeform 6" id="6"/>
          <p:cNvSpPr/>
          <p:nvPr/>
        </p:nvSpPr>
        <p:spPr>
          <a:xfrm flipH="false" flipV="false" rot="0">
            <a:off x="2315728" y="5972862"/>
            <a:ext cx="8138318" cy="4322264"/>
          </a:xfrm>
          <a:custGeom>
            <a:avLst/>
            <a:gdLst/>
            <a:ahLst/>
            <a:cxnLst/>
            <a:rect r="r" b="b" t="t" l="l"/>
            <a:pathLst>
              <a:path h="4322264" w="8138318">
                <a:moveTo>
                  <a:pt x="0" y="0"/>
                </a:moveTo>
                <a:lnTo>
                  <a:pt x="8138317" y="0"/>
                </a:lnTo>
                <a:lnTo>
                  <a:pt x="8138317" y="4322264"/>
                </a:lnTo>
                <a:lnTo>
                  <a:pt x="0" y="4322264"/>
                </a:lnTo>
                <a:lnTo>
                  <a:pt x="0" y="0"/>
                </a:lnTo>
                <a:close/>
              </a:path>
            </a:pathLst>
          </a:custGeom>
          <a:blipFill>
            <a:blip r:embed="rId5"/>
            <a:stretch>
              <a:fillRect l="0" t="0" r="0" b="0"/>
            </a:stretch>
          </a:blipFill>
        </p:spPr>
      </p:sp>
      <p:sp>
        <p:nvSpPr>
          <p:cNvPr name="TextBox 7" id="7"/>
          <p:cNvSpPr txBox="true"/>
          <p:nvPr/>
        </p:nvSpPr>
        <p:spPr>
          <a:xfrm rot="0">
            <a:off x="3075436" y="415328"/>
            <a:ext cx="14001443" cy="1878196"/>
          </a:xfrm>
          <a:prstGeom prst="rect">
            <a:avLst/>
          </a:prstGeom>
        </p:spPr>
        <p:txBody>
          <a:bodyPr anchor="t" rtlCol="false" tIns="0" lIns="0" bIns="0" rIns="0">
            <a:spAutoFit/>
          </a:bodyPr>
          <a:lstStyle/>
          <a:p>
            <a:pPr algn="l">
              <a:lnSpc>
                <a:spcPts val="7199"/>
              </a:lnSpc>
            </a:pPr>
            <a:r>
              <a:rPr lang="en-US" sz="7199" b="true">
                <a:solidFill>
                  <a:srgbClr val="191919"/>
                </a:solidFill>
                <a:latin typeface="Public Sans Heavy"/>
                <a:ea typeface="Public Sans Heavy"/>
                <a:cs typeface="Public Sans Heavy"/>
                <a:sym typeface="Public Sans Heavy"/>
              </a:rPr>
              <a:t>3. Xâ</a:t>
            </a:r>
            <a:r>
              <a:rPr lang="en-US" sz="7199" b="true">
                <a:solidFill>
                  <a:srgbClr val="191919"/>
                </a:solidFill>
                <a:latin typeface="Public Sans Heavy"/>
                <a:ea typeface="Public Sans Heavy"/>
                <a:cs typeface="Public Sans Heavy"/>
                <a:sym typeface="Public Sans Heavy"/>
              </a:rPr>
              <a:t>y dựng hệ thống Thương mại điện tử </a:t>
            </a:r>
          </a:p>
        </p:txBody>
      </p:sp>
      <p:sp>
        <p:nvSpPr>
          <p:cNvPr name="TextBox 8" id="8"/>
          <p:cNvSpPr txBox="true"/>
          <p:nvPr/>
        </p:nvSpPr>
        <p:spPr>
          <a:xfrm rot="0">
            <a:off x="2843409" y="2198274"/>
            <a:ext cx="14753167" cy="887062"/>
          </a:xfrm>
          <a:prstGeom prst="rect">
            <a:avLst/>
          </a:prstGeom>
        </p:spPr>
        <p:txBody>
          <a:bodyPr anchor="t" rtlCol="false" tIns="0" lIns="0" bIns="0" rIns="0">
            <a:spAutoFit/>
          </a:bodyPr>
          <a:lstStyle/>
          <a:p>
            <a:pPr algn="ctr">
              <a:lnSpc>
                <a:spcPts val="7279"/>
              </a:lnSpc>
            </a:pPr>
            <a:r>
              <a:rPr lang="en-US" sz="5199" b="true">
                <a:solidFill>
                  <a:srgbClr val="191919"/>
                </a:solidFill>
                <a:latin typeface="Noto Sans Bold"/>
                <a:ea typeface="Noto Sans Bold"/>
                <a:cs typeface="Noto Sans Bold"/>
                <a:sym typeface="Noto Sans Bold"/>
              </a:rPr>
              <a:t>3.1.2 Tính năng cốt lõi – Tìm kiếm &amp; Giỏ hàng </a:t>
            </a:r>
          </a:p>
        </p:txBody>
      </p:sp>
      <p:sp>
        <p:nvSpPr>
          <p:cNvPr name="TextBox 9" id="9"/>
          <p:cNvSpPr txBox="true"/>
          <p:nvPr/>
        </p:nvSpPr>
        <p:spPr>
          <a:xfrm rot="0">
            <a:off x="11285213" y="4068824"/>
            <a:ext cx="5974087" cy="6621985"/>
          </a:xfrm>
          <a:prstGeom prst="rect">
            <a:avLst/>
          </a:prstGeom>
        </p:spPr>
        <p:txBody>
          <a:bodyPr anchor="t" rtlCol="false" tIns="0" lIns="0" bIns="0" rIns="0">
            <a:spAutoFit/>
          </a:bodyPr>
          <a:lstStyle/>
          <a:p>
            <a:pPr algn="l" marL="477405" indent="-238703" lvl="1">
              <a:lnSpc>
                <a:spcPts val="3095"/>
              </a:lnSpc>
              <a:buFont typeface="Arial"/>
              <a:buChar char="•"/>
            </a:pPr>
            <a:r>
              <a:rPr lang="en-US" sz="2211">
                <a:solidFill>
                  <a:srgbClr val="FFFFFF"/>
                </a:solidFill>
                <a:latin typeface="Noto Sans"/>
                <a:ea typeface="Noto Sans"/>
                <a:cs typeface="Noto Sans"/>
                <a:sym typeface="Noto Sans"/>
              </a:rPr>
              <a:t>Tìm kiếm thông minh (Scope Search): * Chuyển đổi linh</a:t>
            </a:r>
            <a:r>
              <a:rPr lang="en-US" sz="2211">
                <a:solidFill>
                  <a:srgbClr val="FFFFFF"/>
                </a:solidFill>
                <a:latin typeface="Noto Sans"/>
                <a:ea typeface="Noto Sans"/>
                <a:cs typeface="Noto Sans"/>
                <a:sym typeface="Noto Sans"/>
              </a:rPr>
              <a:t> hoạt phạm vi tìm kiếm giữa "Sản phẩm" và "Bài viết".</a:t>
            </a: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Giao diện thanh tìm kiếm Glassmo</a:t>
            </a:r>
            <a:r>
              <a:rPr lang="en-US" sz="2211">
                <a:solidFill>
                  <a:srgbClr val="FFFFFF"/>
                </a:solidFill>
                <a:latin typeface="Noto Sans"/>
                <a:ea typeface="Noto Sans"/>
                <a:cs typeface="Noto Sans"/>
                <a:sym typeface="Noto Sans"/>
              </a:rPr>
              <a:t>rphism</a:t>
            </a:r>
            <a:r>
              <a:rPr lang="en-US" sz="2211">
                <a:solidFill>
                  <a:srgbClr val="FFFFFF"/>
                </a:solidFill>
                <a:latin typeface="Noto Sans"/>
                <a:ea typeface="Noto Sans"/>
                <a:cs typeface="Noto Sans"/>
                <a:sym typeface="Noto Sans"/>
              </a:rPr>
              <a:t> hiện đại.</a:t>
            </a: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Hệ thống giỏ hàng (Shopping Cart): * Lập trình mạnh mẽ</a:t>
            </a:r>
            <a:r>
              <a:rPr lang="en-US" sz="2211">
                <a:solidFill>
                  <a:srgbClr val="FFFFFF"/>
                </a:solidFill>
                <a:latin typeface="Noto Sans"/>
                <a:ea typeface="Noto Sans"/>
                <a:cs typeface="Noto Sans"/>
                <a:sym typeface="Noto Sans"/>
              </a:rPr>
              <a:t> bằng Facad</a:t>
            </a:r>
            <a:r>
              <a:rPr lang="en-US" sz="2211">
                <a:solidFill>
                  <a:srgbClr val="FFFFFF"/>
                </a:solidFill>
                <a:latin typeface="Noto Sans"/>
                <a:ea typeface="Noto Sans"/>
                <a:cs typeface="Noto Sans"/>
                <a:sym typeface="Noto Sans"/>
              </a:rPr>
              <a:t>e chuyên dụng.</a:t>
            </a: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Cập nhật số lượng và tổng tiền theo thời gian thực.</a:t>
            </a: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Giao diện Off-canvas giúp người dùng thao tác mà không bị ngắt quãng trải nghiệm xem sản phẩm</a:t>
            </a:r>
            <a:r>
              <a:rPr lang="en-US" sz="2211">
                <a:solidFill>
                  <a:srgbClr val="FFFFFF"/>
                </a:solidFill>
                <a:latin typeface="Noto Sans"/>
                <a:ea typeface="Noto Sans"/>
                <a:cs typeface="Noto Sans"/>
                <a:sym typeface="Noto Sans"/>
              </a:rPr>
              <a:t>.</a:t>
            </a:r>
          </a:p>
          <a:p>
            <a:pPr algn="l">
              <a:lnSpc>
                <a:spcPts val="3095"/>
              </a:lnSpc>
            </a:pPr>
          </a:p>
          <a:p>
            <a:pPr algn="l" marL="954810" indent="-318270" lvl="2">
              <a:lnSpc>
                <a:spcPts val="3095"/>
              </a:lnSpc>
              <a:buFont typeface="Arial"/>
              <a:buChar char="⚬"/>
            </a:pPr>
          </a:p>
          <a:p>
            <a:pPr algn="l" marL="477405" indent="-238703" lvl="1">
              <a:lnSpc>
                <a:spcPts val="3095"/>
              </a:lnSpc>
              <a:buFont typeface="Arial"/>
              <a:buChar char="•"/>
            </a:pPr>
          </a:p>
          <a:p>
            <a:pPr algn="ctr">
              <a:lnSpc>
                <a:spcPts val="3095"/>
              </a:lnSpc>
            </a:pPr>
          </a:p>
        </p:txBody>
      </p:sp>
      <p:sp>
        <p:nvSpPr>
          <p:cNvPr name="TextBox 10" id="10"/>
          <p:cNvSpPr txBox="true"/>
          <p:nvPr/>
        </p:nvSpPr>
        <p:spPr>
          <a:xfrm rot="0">
            <a:off x="234835" y="9631160"/>
            <a:ext cx="6899312" cy="266700"/>
          </a:xfrm>
          <a:prstGeom prst="rect">
            <a:avLst/>
          </a:prstGeom>
        </p:spPr>
        <p:txBody>
          <a:bodyPr anchor="t" rtlCol="false" tIns="0" lIns="0" bIns="0" rIns="0">
            <a:spAutoFit/>
          </a:bodyPr>
          <a:lstStyle/>
          <a:p>
            <a:pPr algn="l" marL="0" indent="0" lvl="0">
              <a:lnSpc>
                <a:spcPts val="2039"/>
              </a:lnSpc>
              <a:spcBef>
                <a:spcPct val="0"/>
              </a:spcBef>
            </a:pPr>
            <a:r>
              <a:rPr lang="en-US" b="true" sz="1699" spc="169">
                <a:solidFill>
                  <a:srgbClr val="191919"/>
                </a:solidFill>
                <a:latin typeface="Public Sans Bold"/>
                <a:ea typeface="Public Sans Bold"/>
                <a:cs typeface="Public Sans Bold"/>
                <a:sym typeface="Public Sans Bold"/>
              </a:rPr>
              <a:t>SYNW</a:t>
            </a:r>
            <a:r>
              <a:rPr lang="en-US" b="true" sz="1699" spc="169"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545621" y="-319177"/>
            <a:ext cx="3140015" cy="10925355"/>
          </a:xfrm>
          <a:prstGeom prst="rect">
            <a:avLst/>
          </a:prstGeom>
          <a:solidFill>
            <a:srgbClr val="FEE600"/>
          </a:solidFill>
        </p:spPr>
      </p:sp>
      <p:sp>
        <p:nvSpPr>
          <p:cNvPr name="AutoShape 4" id="4"/>
          <p:cNvSpPr/>
          <p:nvPr/>
        </p:nvSpPr>
        <p:spPr>
          <a:xfrm rot="0">
            <a:off x="10352925" y="3254028"/>
            <a:ext cx="10050096" cy="11232350"/>
          </a:xfrm>
          <a:prstGeom prst="rect">
            <a:avLst/>
          </a:prstGeom>
          <a:solidFill>
            <a:srgbClr val="000000"/>
          </a:solidFill>
        </p:spPr>
      </p:sp>
      <p:sp>
        <p:nvSpPr>
          <p:cNvPr name="Freeform 5" id="5"/>
          <p:cNvSpPr/>
          <p:nvPr/>
        </p:nvSpPr>
        <p:spPr>
          <a:xfrm flipH="false" flipV="false" rot="0">
            <a:off x="629678" y="3254028"/>
            <a:ext cx="9723247" cy="3628772"/>
          </a:xfrm>
          <a:custGeom>
            <a:avLst/>
            <a:gdLst/>
            <a:ahLst/>
            <a:cxnLst/>
            <a:rect r="r" b="b" t="t" l="l"/>
            <a:pathLst>
              <a:path h="3628772" w="9723247">
                <a:moveTo>
                  <a:pt x="0" y="0"/>
                </a:moveTo>
                <a:lnTo>
                  <a:pt x="9723247" y="0"/>
                </a:lnTo>
                <a:lnTo>
                  <a:pt x="9723247" y="3628772"/>
                </a:lnTo>
                <a:lnTo>
                  <a:pt x="0" y="3628772"/>
                </a:lnTo>
                <a:lnTo>
                  <a:pt x="0" y="0"/>
                </a:lnTo>
                <a:close/>
              </a:path>
            </a:pathLst>
          </a:custGeom>
          <a:blipFill>
            <a:blip r:embed="rId4"/>
            <a:stretch>
              <a:fillRect l="0" t="0" r="0" b="0"/>
            </a:stretch>
          </a:blipFill>
        </p:spPr>
      </p:sp>
      <p:sp>
        <p:nvSpPr>
          <p:cNvPr name="Freeform 6" id="6"/>
          <p:cNvSpPr/>
          <p:nvPr/>
        </p:nvSpPr>
        <p:spPr>
          <a:xfrm flipH="false" flipV="false" rot="0">
            <a:off x="342572" y="6603105"/>
            <a:ext cx="10010354" cy="4534195"/>
          </a:xfrm>
          <a:custGeom>
            <a:avLst/>
            <a:gdLst/>
            <a:ahLst/>
            <a:cxnLst/>
            <a:rect r="r" b="b" t="t" l="l"/>
            <a:pathLst>
              <a:path h="4534195" w="10010354">
                <a:moveTo>
                  <a:pt x="0" y="0"/>
                </a:moveTo>
                <a:lnTo>
                  <a:pt x="10010353" y="0"/>
                </a:lnTo>
                <a:lnTo>
                  <a:pt x="10010353" y="4534196"/>
                </a:lnTo>
                <a:lnTo>
                  <a:pt x="0" y="4534196"/>
                </a:lnTo>
                <a:lnTo>
                  <a:pt x="0" y="0"/>
                </a:lnTo>
                <a:close/>
              </a:path>
            </a:pathLst>
          </a:custGeom>
          <a:blipFill>
            <a:blip r:embed="rId5"/>
            <a:stretch>
              <a:fillRect l="0" t="0" r="0" b="0"/>
            </a:stretch>
          </a:blipFill>
        </p:spPr>
      </p:sp>
      <p:sp>
        <p:nvSpPr>
          <p:cNvPr name="TextBox 7" id="7"/>
          <p:cNvSpPr txBox="true"/>
          <p:nvPr/>
        </p:nvSpPr>
        <p:spPr>
          <a:xfrm rot="0">
            <a:off x="3075436" y="415328"/>
            <a:ext cx="14001443" cy="1878196"/>
          </a:xfrm>
          <a:prstGeom prst="rect">
            <a:avLst/>
          </a:prstGeom>
        </p:spPr>
        <p:txBody>
          <a:bodyPr anchor="t" rtlCol="false" tIns="0" lIns="0" bIns="0" rIns="0">
            <a:spAutoFit/>
          </a:bodyPr>
          <a:lstStyle/>
          <a:p>
            <a:pPr algn="l">
              <a:lnSpc>
                <a:spcPts val="7199"/>
              </a:lnSpc>
            </a:pPr>
            <a:r>
              <a:rPr lang="en-US" sz="7199" b="true">
                <a:solidFill>
                  <a:srgbClr val="191919"/>
                </a:solidFill>
                <a:latin typeface="Public Sans Heavy"/>
                <a:ea typeface="Public Sans Heavy"/>
                <a:cs typeface="Public Sans Heavy"/>
                <a:sym typeface="Public Sans Heavy"/>
              </a:rPr>
              <a:t>3. Xâ</a:t>
            </a:r>
            <a:r>
              <a:rPr lang="en-US" sz="7199" b="true">
                <a:solidFill>
                  <a:srgbClr val="191919"/>
                </a:solidFill>
                <a:latin typeface="Public Sans Heavy"/>
                <a:ea typeface="Public Sans Heavy"/>
                <a:cs typeface="Public Sans Heavy"/>
                <a:sym typeface="Public Sans Heavy"/>
              </a:rPr>
              <a:t>y dựng hệ thống Thương mại điện tử </a:t>
            </a:r>
          </a:p>
        </p:txBody>
      </p:sp>
      <p:sp>
        <p:nvSpPr>
          <p:cNvPr name="TextBox 8" id="8"/>
          <p:cNvSpPr txBox="true"/>
          <p:nvPr/>
        </p:nvSpPr>
        <p:spPr>
          <a:xfrm rot="0">
            <a:off x="2271539" y="2198274"/>
            <a:ext cx="16162772" cy="817133"/>
          </a:xfrm>
          <a:prstGeom prst="rect">
            <a:avLst/>
          </a:prstGeom>
        </p:spPr>
        <p:txBody>
          <a:bodyPr anchor="t" rtlCol="false" tIns="0" lIns="0" bIns="0" rIns="0">
            <a:spAutoFit/>
          </a:bodyPr>
          <a:lstStyle/>
          <a:p>
            <a:pPr algn="ctr">
              <a:lnSpc>
                <a:spcPts val="6637"/>
              </a:lnSpc>
            </a:pPr>
            <a:r>
              <a:rPr lang="en-US" sz="4740" b="true">
                <a:solidFill>
                  <a:srgbClr val="191919"/>
                </a:solidFill>
                <a:latin typeface="Noto Sans Bold"/>
                <a:ea typeface="Noto Sans Bold"/>
                <a:cs typeface="Noto Sans Bold"/>
                <a:sym typeface="Noto Sans Bold"/>
              </a:rPr>
              <a:t>3.1.2 Tính năng cốt lõi - Bộ lọc &amp; Quản lý thông số IoT</a:t>
            </a:r>
          </a:p>
        </p:txBody>
      </p:sp>
      <p:sp>
        <p:nvSpPr>
          <p:cNvPr name="TextBox 9" id="9"/>
          <p:cNvSpPr txBox="true"/>
          <p:nvPr/>
        </p:nvSpPr>
        <p:spPr>
          <a:xfrm rot="0">
            <a:off x="11285213" y="4123561"/>
            <a:ext cx="5974087" cy="6231393"/>
          </a:xfrm>
          <a:prstGeom prst="rect">
            <a:avLst/>
          </a:prstGeom>
        </p:spPr>
        <p:txBody>
          <a:bodyPr anchor="t" rtlCol="false" tIns="0" lIns="0" bIns="0" rIns="0">
            <a:spAutoFit/>
          </a:bodyPr>
          <a:lstStyle/>
          <a:p>
            <a:pPr algn="l" marL="477405" indent="-238703" lvl="1">
              <a:lnSpc>
                <a:spcPts val="3095"/>
              </a:lnSpc>
              <a:buFont typeface="Arial"/>
              <a:buChar char="•"/>
            </a:pPr>
            <a:r>
              <a:rPr lang="en-US" sz="2211">
                <a:solidFill>
                  <a:srgbClr val="FFFFFF"/>
                </a:solidFill>
                <a:latin typeface="Noto Sans"/>
                <a:ea typeface="Noto Sans"/>
                <a:cs typeface="Noto Sans"/>
                <a:sym typeface="Noto Sans"/>
              </a:rPr>
              <a:t>Bộ lọc thông minh đa tầng: * Phân loại sản phẩm</a:t>
            </a:r>
            <a:r>
              <a:rPr lang="en-US" sz="2211">
                <a:solidFill>
                  <a:srgbClr val="FFFFFF"/>
                </a:solidFill>
                <a:latin typeface="Noto Sans"/>
                <a:ea typeface="Noto Sans"/>
                <a:cs typeface="Noto Sans"/>
                <a:sym typeface="Noto Sans"/>
              </a:rPr>
              <a:t> theo danh mục và nhà sản xuất.</a:t>
            </a:r>
          </a:p>
          <a:p>
            <a:pPr algn="l" marL="954810" indent="-318270" lvl="2">
              <a:lnSpc>
                <a:spcPts val="3095"/>
              </a:lnSpc>
              <a:buFont typeface="Arial"/>
              <a:buChar char="⚬"/>
            </a:pPr>
            <a:r>
              <a:rPr lang="en-US" sz="2211">
                <a:solidFill>
                  <a:srgbClr val="FFFFFF"/>
                </a:solidFill>
                <a:latin typeface="Noto Sans"/>
                <a:ea typeface="Noto Sans"/>
                <a:cs typeface="Noto Sans"/>
                <a:sym typeface="Noto Sans"/>
              </a:rPr>
              <a:t>Phân loại bài viết theo chủ đề và loạ</a:t>
            </a:r>
            <a:r>
              <a:rPr lang="en-US" sz="2211">
                <a:solidFill>
                  <a:srgbClr val="FFFFFF"/>
                </a:solidFill>
                <a:latin typeface="Noto Sans"/>
                <a:ea typeface="Noto Sans"/>
                <a:cs typeface="Noto Sans"/>
                <a:sym typeface="Noto Sans"/>
              </a:rPr>
              <a:t>i</a:t>
            </a:r>
            <a:r>
              <a:rPr lang="en-US" sz="2211">
                <a:solidFill>
                  <a:srgbClr val="FFFFFF"/>
                </a:solidFill>
                <a:latin typeface="Noto Sans"/>
                <a:ea typeface="Noto Sans"/>
                <a:cs typeface="Noto Sans"/>
                <a:sym typeface="Noto Sans"/>
              </a:rPr>
              <a:t> bài viết.</a:t>
            </a: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Quản</a:t>
            </a:r>
            <a:r>
              <a:rPr lang="en-US" sz="2211">
                <a:solidFill>
                  <a:srgbClr val="FFFFFF"/>
                </a:solidFill>
                <a:latin typeface="Noto Sans"/>
                <a:ea typeface="Noto Sans"/>
                <a:cs typeface="Noto Sans"/>
                <a:sym typeface="Noto Sans"/>
              </a:rPr>
              <a:t> trị chi tiết thiết bị IoT: * Hiển thị bảng thô</a:t>
            </a:r>
            <a:r>
              <a:rPr lang="en-US" sz="2211">
                <a:solidFill>
                  <a:srgbClr val="FFFFFF"/>
                </a:solidFill>
                <a:latin typeface="Noto Sans"/>
                <a:ea typeface="Noto Sans"/>
                <a:cs typeface="Noto Sans"/>
                <a:sym typeface="Noto Sans"/>
              </a:rPr>
              <a:t>ng số</a:t>
            </a:r>
            <a:r>
              <a:rPr lang="en-US" sz="2211">
                <a:solidFill>
                  <a:srgbClr val="FFFFFF"/>
                </a:solidFill>
                <a:latin typeface="Noto Sans"/>
                <a:ea typeface="Noto Sans"/>
                <a:cs typeface="Noto Sans"/>
                <a:sym typeface="Noto Sans"/>
              </a:rPr>
              <a:t> chuyên sâu: CPU, Memory, Graphic, Chuẩn nguồn điện.</a:t>
            </a:r>
          </a:p>
          <a:p>
            <a:pPr algn="l" marL="954810" indent="-318270" lvl="2">
              <a:lnSpc>
                <a:spcPts val="3095"/>
              </a:lnSpc>
              <a:buFont typeface="Arial"/>
              <a:buChar char="⚬"/>
            </a:pPr>
            <a:r>
              <a:rPr lang="en-US" sz="2211">
                <a:solidFill>
                  <a:srgbClr val="FFFFFF"/>
                </a:solidFill>
                <a:latin typeface="Noto Sans"/>
                <a:ea typeface="Noto Sans"/>
                <a:cs typeface="Noto Sans"/>
                <a:sym typeface="Noto Sans"/>
              </a:rPr>
              <a:t>Giúp người dùng am hiểu kỹ thuật đánh giá chính xác tính tương thích của linh kiện trước khi mua</a:t>
            </a:r>
            <a:r>
              <a:rPr lang="en-US" sz="2211">
                <a:solidFill>
                  <a:srgbClr val="FFFFFF"/>
                </a:solidFill>
                <a:latin typeface="Noto Sans"/>
                <a:ea typeface="Noto Sans"/>
                <a:cs typeface="Noto Sans"/>
                <a:sym typeface="Noto Sans"/>
              </a:rPr>
              <a:t>.</a:t>
            </a:r>
          </a:p>
          <a:p>
            <a:pPr algn="l">
              <a:lnSpc>
                <a:spcPts val="3095"/>
              </a:lnSpc>
            </a:pPr>
          </a:p>
          <a:p>
            <a:pPr algn="l">
              <a:lnSpc>
                <a:spcPts val="3095"/>
              </a:lnSpc>
            </a:pPr>
          </a:p>
          <a:p>
            <a:pPr algn="l">
              <a:lnSpc>
                <a:spcPts val="3095"/>
              </a:lnSpc>
            </a:pPr>
          </a:p>
          <a:p>
            <a:pPr algn="l" marL="477405" indent="-238703" lvl="1">
              <a:lnSpc>
                <a:spcPts val="3095"/>
              </a:lnSpc>
              <a:buFont typeface="Arial"/>
              <a:buChar char="•"/>
            </a:pPr>
          </a:p>
          <a:p>
            <a:pPr algn="ctr">
              <a:lnSpc>
                <a:spcPts val="3095"/>
              </a:lnSpc>
            </a:pPr>
          </a:p>
        </p:txBody>
      </p:sp>
      <p:sp>
        <p:nvSpPr>
          <p:cNvPr name="TextBox 10" id="10"/>
          <p:cNvSpPr txBox="true"/>
          <p:nvPr/>
        </p:nvSpPr>
        <p:spPr>
          <a:xfrm rot="0">
            <a:off x="342572" y="598955"/>
            <a:ext cx="6899312" cy="266700"/>
          </a:xfrm>
          <a:prstGeom prst="rect">
            <a:avLst/>
          </a:prstGeom>
        </p:spPr>
        <p:txBody>
          <a:bodyPr anchor="t" rtlCol="false" tIns="0" lIns="0" bIns="0" rIns="0">
            <a:spAutoFit/>
          </a:bodyPr>
          <a:lstStyle/>
          <a:p>
            <a:pPr algn="l" marL="0" indent="0" lvl="0">
              <a:lnSpc>
                <a:spcPts val="2159"/>
              </a:lnSpc>
              <a:spcBef>
                <a:spcPct val="0"/>
              </a:spcBef>
            </a:pPr>
            <a:r>
              <a:rPr lang="en-US" b="true" sz="1799" spc="179">
                <a:solidFill>
                  <a:srgbClr val="191919"/>
                </a:solidFill>
                <a:latin typeface="Public Sans Bold"/>
                <a:ea typeface="Public Sans Bold"/>
                <a:cs typeface="Public Sans Bold"/>
                <a:sym typeface="Public Sans Bold"/>
              </a:rPr>
              <a:t>SYNW</a:t>
            </a:r>
            <a:r>
              <a:rPr lang="en-US" b="true" sz="1799" spc="179"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545621" y="-319177"/>
            <a:ext cx="3140015" cy="10925355"/>
          </a:xfrm>
          <a:prstGeom prst="rect">
            <a:avLst/>
          </a:prstGeom>
          <a:solidFill>
            <a:srgbClr val="FEE600"/>
          </a:solidFill>
        </p:spPr>
      </p:sp>
      <p:sp>
        <p:nvSpPr>
          <p:cNvPr name="AutoShape 4" id="4"/>
          <p:cNvSpPr/>
          <p:nvPr/>
        </p:nvSpPr>
        <p:spPr>
          <a:xfrm rot="0">
            <a:off x="10352925" y="3254028"/>
            <a:ext cx="10050096" cy="11232350"/>
          </a:xfrm>
          <a:prstGeom prst="rect">
            <a:avLst/>
          </a:prstGeom>
          <a:solidFill>
            <a:srgbClr val="000000"/>
          </a:solidFill>
        </p:spPr>
      </p:sp>
      <p:sp>
        <p:nvSpPr>
          <p:cNvPr name="Freeform 5" id="5"/>
          <p:cNvSpPr/>
          <p:nvPr/>
        </p:nvSpPr>
        <p:spPr>
          <a:xfrm flipH="false" flipV="false" rot="0">
            <a:off x="736563" y="3254028"/>
            <a:ext cx="9616363" cy="5013606"/>
          </a:xfrm>
          <a:custGeom>
            <a:avLst/>
            <a:gdLst/>
            <a:ahLst/>
            <a:cxnLst/>
            <a:rect r="r" b="b" t="t" l="l"/>
            <a:pathLst>
              <a:path h="5013606" w="9616363">
                <a:moveTo>
                  <a:pt x="0" y="0"/>
                </a:moveTo>
                <a:lnTo>
                  <a:pt x="9616362" y="0"/>
                </a:lnTo>
                <a:lnTo>
                  <a:pt x="9616362" y="5013606"/>
                </a:lnTo>
                <a:lnTo>
                  <a:pt x="0" y="5013606"/>
                </a:lnTo>
                <a:lnTo>
                  <a:pt x="0" y="0"/>
                </a:lnTo>
                <a:close/>
              </a:path>
            </a:pathLst>
          </a:custGeom>
          <a:blipFill>
            <a:blip r:embed="rId4"/>
            <a:stretch>
              <a:fillRect l="-5640" t="-6534" r="0" b="-2695"/>
            </a:stretch>
          </a:blipFill>
        </p:spPr>
      </p:sp>
      <p:sp>
        <p:nvSpPr>
          <p:cNvPr name="TextBox 6" id="6"/>
          <p:cNvSpPr txBox="true"/>
          <p:nvPr/>
        </p:nvSpPr>
        <p:spPr>
          <a:xfrm rot="0">
            <a:off x="3075436" y="415328"/>
            <a:ext cx="14001443" cy="1878196"/>
          </a:xfrm>
          <a:prstGeom prst="rect">
            <a:avLst/>
          </a:prstGeom>
        </p:spPr>
        <p:txBody>
          <a:bodyPr anchor="t" rtlCol="false" tIns="0" lIns="0" bIns="0" rIns="0">
            <a:spAutoFit/>
          </a:bodyPr>
          <a:lstStyle/>
          <a:p>
            <a:pPr algn="l">
              <a:lnSpc>
                <a:spcPts val="7199"/>
              </a:lnSpc>
            </a:pPr>
            <a:r>
              <a:rPr lang="en-US" sz="7199" b="true">
                <a:solidFill>
                  <a:srgbClr val="191919"/>
                </a:solidFill>
                <a:latin typeface="Public Sans Heavy"/>
                <a:ea typeface="Public Sans Heavy"/>
                <a:cs typeface="Public Sans Heavy"/>
                <a:sym typeface="Public Sans Heavy"/>
              </a:rPr>
              <a:t>3. Xâ</a:t>
            </a:r>
            <a:r>
              <a:rPr lang="en-US" sz="7199" b="true">
                <a:solidFill>
                  <a:srgbClr val="191919"/>
                </a:solidFill>
                <a:latin typeface="Public Sans Heavy"/>
                <a:ea typeface="Public Sans Heavy"/>
                <a:cs typeface="Public Sans Heavy"/>
                <a:sym typeface="Public Sans Heavy"/>
              </a:rPr>
              <a:t>y dựng hệ thống Thương mại điện tử </a:t>
            </a:r>
          </a:p>
        </p:txBody>
      </p:sp>
      <p:sp>
        <p:nvSpPr>
          <p:cNvPr name="TextBox 7" id="7"/>
          <p:cNvSpPr txBox="true"/>
          <p:nvPr/>
        </p:nvSpPr>
        <p:spPr>
          <a:xfrm rot="0">
            <a:off x="473424" y="2198274"/>
            <a:ext cx="17960888" cy="817133"/>
          </a:xfrm>
          <a:prstGeom prst="rect">
            <a:avLst/>
          </a:prstGeom>
        </p:spPr>
        <p:txBody>
          <a:bodyPr anchor="t" rtlCol="false" tIns="0" lIns="0" bIns="0" rIns="0">
            <a:spAutoFit/>
          </a:bodyPr>
          <a:lstStyle/>
          <a:p>
            <a:pPr algn="ctr">
              <a:lnSpc>
                <a:spcPts val="6637"/>
              </a:lnSpc>
            </a:pPr>
            <a:r>
              <a:rPr lang="en-US" sz="4740" b="true">
                <a:solidFill>
                  <a:srgbClr val="191919"/>
                </a:solidFill>
                <a:latin typeface="Noto Sans Bold"/>
                <a:ea typeface="Noto Sans Bold"/>
                <a:cs typeface="Noto Sans Bold"/>
                <a:sym typeface="Noto Sans Bold"/>
              </a:rPr>
              <a:t>3.1.2 Tính năng cốt lõi - Hệ thống quản trị Admin Dashboard</a:t>
            </a:r>
          </a:p>
        </p:txBody>
      </p:sp>
      <p:sp>
        <p:nvSpPr>
          <p:cNvPr name="TextBox 8" id="8"/>
          <p:cNvSpPr txBox="true"/>
          <p:nvPr/>
        </p:nvSpPr>
        <p:spPr>
          <a:xfrm rot="0">
            <a:off x="11285213" y="4123561"/>
            <a:ext cx="5974087" cy="5840802"/>
          </a:xfrm>
          <a:prstGeom prst="rect">
            <a:avLst/>
          </a:prstGeom>
        </p:spPr>
        <p:txBody>
          <a:bodyPr anchor="t" rtlCol="false" tIns="0" lIns="0" bIns="0" rIns="0">
            <a:spAutoFit/>
          </a:bodyPr>
          <a:lstStyle/>
          <a:p>
            <a:pPr algn="l" marL="477405" indent="-238703" lvl="1">
              <a:lnSpc>
                <a:spcPts val="3095"/>
              </a:lnSpc>
              <a:buFont typeface="Arial"/>
              <a:buChar char="•"/>
            </a:pPr>
            <a:r>
              <a:rPr lang="en-US" sz="2211">
                <a:solidFill>
                  <a:srgbClr val="FFFFFF"/>
                </a:solidFill>
                <a:latin typeface="Noto Sans"/>
                <a:ea typeface="Noto Sans"/>
                <a:cs typeface="Noto Sans"/>
                <a:sym typeface="Noto Sans"/>
              </a:rPr>
              <a:t>Phân quyền người dùng (RBAC): Kiểm</a:t>
            </a:r>
            <a:r>
              <a:rPr lang="en-US" sz="2211">
                <a:solidFill>
                  <a:srgbClr val="FFFFFF"/>
                </a:solidFill>
                <a:latin typeface="Noto Sans"/>
                <a:ea typeface="Noto Sans"/>
                <a:cs typeface="Noto Sans"/>
                <a:sym typeface="Noto Sans"/>
              </a:rPr>
              <a:t> soát chặt chẽ giữa các vai trò Administrator, Saler và Sh</a:t>
            </a:r>
            <a:r>
              <a:rPr lang="en-US" sz="2211">
                <a:solidFill>
                  <a:srgbClr val="FFFFFF"/>
                </a:solidFill>
                <a:latin typeface="Noto Sans"/>
                <a:ea typeface="Noto Sans"/>
                <a:cs typeface="Noto Sans"/>
                <a:sym typeface="Noto Sans"/>
              </a:rPr>
              <a:t>ipper</a:t>
            </a:r>
            <a:r>
              <a:rPr lang="en-US" sz="2211">
                <a:solidFill>
                  <a:srgbClr val="FFFFFF"/>
                </a:solidFill>
                <a:latin typeface="Noto Sans"/>
                <a:ea typeface="Noto Sans"/>
                <a:cs typeface="Noto Sans"/>
                <a:sym typeface="Noto Sans"/>
              </a:rPr>
              <a:t>.</a:t>
            </a: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Quản</a:t>
            </a:r>
            <a:r>
              <a:rPr lang="en-US" sz="2211">
                <a:solidFill>
                  <a:srgbClr val="FFFFFF"/>
                </a:solidFill>
                <a:latin typeface="Noto Sans"/>
                <a:ea typeface="Noto Sans"/>
                <a:cs typeface="Noto Sans"/>
                <a:sym typeface="Noto Sans"/>
              </a:rPr>
              <a:t> lý toàn diện: * CRUD (Thêm, sửa, xóa) danh mục, sản phẩm, tin tức.</a:t>
            </a:r>
          </a:p>
          <a:p>
            <a:pPr algn="l" marL="954810" indent="-318270" lvl="2">
              <a:lnSpc>
                <a:spcPts val="3095"/>
              </a:lnSpc>
              <a:buFont typeface="Arial"/>
              <a:buChar char="⚬"/>
            </a:pPr>
            <a:r>
              <a:rPr lang="en-US" sz="2211">
                <a:solidFill>
                  <a:srgbClr val="FFFFFF"/>
                </a:solidFill>
                <a:latin typeface="Noto Sans"/>
                <a:ea typeface="Noto Sans"/>
                <a:cs typeface="Noto Sans"/>
                <a:sym typeface="Noto Sans"/>
              </a:rPr>
              <a:t>Theo dõi đơn hà</a:t>
            </a:r>
            <a:r>
              <a:rPr lang="en-US" sz="2211">
                <a:solidFill>
                  <a:srgbClr val="FFFFFF"/>
                </a:solidFill>
                <a:latin typeface="Noto Sans"/>
                <a:ea typeface="Noto Sans"/>
                <a:cs typeface="Noto Sans"/>
                <a:sym typeface="Noto Sans"/>
              </a:rPr>
              <a:t>ng và phân</a:t>
            </a:r>
            <a:r>
              <a:rPr lang="en-US" sz="2211">
                <a:solidFill>
                  <a:srgbClr val="FFFFFF"/>
                </a:solidFill>
                <a:latin typeface="Noto Sans"/>
                <a:ea typeface="Noto Sans"/>
                <a:cs typeface="Noto Sans"/>
                <a:sym typeface="Noto Sans"/>
              </a:rPr>
              <a:t> tích lưu lượng truy cập.</a:t>
            </a: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Thiết lập thông tin: Giao diện quản lý thông số kỹ thuật chi tiết, dễ dàng cập nhật theo xu hướng công nghệ mới</a:t>
            </a:r>
            <a:r>
              <a:rPr lang="en-US" sz="2211">
                <a:solidFill>
                  <a:srgbClr val="FFFFFF"/>
                </a:solidFill>
                <a:latin typeface="Noto Sans"/>
                <a:ea typeface="Noto Sans"/>
                <a:cs typeface="Noto Sans"/>
                <a:sym typeface="Noto Sans"/>
              </a:rPr>
              <a:t>.</a:t>
            </a:r>
          </a:p>
          <a:p>
            <a:pPr algn="l">
              <a:lnSpc>
                <a:spcPts val="3095"/>
              </a:lnSpc>
            </a:pPr>
          </a:p>
          <a:p>
            <a:pPr algn="l">
              <a:lnSpc>
                <a:spcPts val="3095"/>
              </a:lnSpc>
            </a:pPr>
          </a:p>
          <a:p>
            <a:pPr algn="l">
              <a:lnSpc>
                <a:spcPts val="3095"/>
              </a:lnSpc>
            </a:pPr>
          </a:p>
          <a:p>
            <a:pPr algn="l" marL="477405" indent="-238703" lvl="1">
              <a:lnSpc>
                <a:spcPts val="3095"/>
              </a:lnSpc>
              <a:buFont typeface="Arial"/>
              <a:buChar char="•"/>
            </a:pPr>
          </a:p>
          <a:p>
            <a:pPr algn="ctr">
              <a:lnSpc>
                <a:spcPts val="3095"/>
              </a:lnSpc>
            </a:pPr>
          </a:p>
        </p:txBody>
      </p:sp>
      <p:sp>
        <p:nvSpPr>
          <p:cNvPr name="TextBox 9" id="9"/>
          <p:cNvSpPr txBox="true"/>
          <p:nvPr/>
        </p:nvSpPr>
        <p:spPr>
          <a:xfrm rot="0">
            <a:off x="473424" y="9697663"/>
            <a:ext cx="6899312" cy="266700"/>
          </a:xfrm>
          <a:prstGeom prst="rect">
            <a:avLst/>
          </a:prstGeom>
        </p:spPr>
        <p:txBody>
          <a:bodyPr anchor="t" rtlCol="false" tIns="0" lIns="0" bIns="0" rIns="0">
            <a:spAutoFit/>
          </a:bodyPr>
          <a:lstStyle/>
          <a:p>
            <a:pPr algn="l" marL="0" indent="0" lvl="0">
              <a:lnSpc>
                <a:spcPts val="2039"/>
              </a:lnSpc>
              <a:spcBef>
                <a:spcPct val="0"/>
              </a:spcBef>
            </a:pPr>
            <a:r>
              <a:rPr lang="en-US" b="true" sz="1699" spc="169">
                <a:solidFill>
                  <a:srgbClr val="191919"/>
                </a:solidFill>
                <a:latin typeface="Public Sans Bold"/>
                <a:ea typeface="Public Sans Bold"/>
                <a:cs typeface="Public Sans Bold"/>
                <a:sym typeface="Public Sans Bold"/>
              </a:rPr>
              <a:t>SYNW</a:t>
            </a:r>
            <a:r>
              <a:rPr lang="en-US" b="true" sz="1699" spc="169"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545621" y="-319177"/>
            <a:ext cx="3140015" cy="10925355"/>
          </a:xfrm>
          <a:prstGeom prst="rect">
            <a:avLst/>
          </a:prstGeom>
          <a:solidFill>
            <a:srgbClr val="FEE600"/>
          </a:solidFill>
        </p:spPr>
      </p:sp>
      <p:sp>
        <p:nvSpPr>
          <p:cNvPr name="AutoShape 4" id="4"/>
          <p:cNvSpPr/>
          <p:nvPr/>
        </p:nvSpPr>
        <p:spPr>
          <a:xfrm rot="0">
            <a:off x="2594394" y="3176414"/>
            <a:ext cx="6549606" cy="10355221"/>
          </a:xfrm>
          <a:prstGeom prst="rect">
            <a:avLst/>
          </a:prstGeom>
          <a:solidFill>
            <a:srgbClr val="000000"/>
          </a:solidFill>
        </p:spPr>
      </p:sp>
      <p:sp>
        <p:nvSpPr>
          <p:cNvPr name="Freeform 5" id="5"/>
          <p:cNvSpPr/>
          <p:nvPr/>
        </p:nvSpPr>
        <p:spPr>
          <a:xfrm flipH="false" flipV="false" rot="0">
            <a:off x="11544980" y="3544772"/>
            <a:ext cx="4403593" cy="6081886"/>
          </a:xfrm>
          <a:custGeom>
            <a:avLst/>
            <a:gdLst/>
            <a:ahLst/>
            <a:cxnLst/>
            <a:rect r="r" b="b" t="t" l="l"/>
            <a:pathLst>
              <a:path h="6081886" w="4403593">
                <a:moveTo>
                  <a:pt x="0" y="0"/>
                </a:moveTo>
                <a:lnTo>
                  <a:pt x="4403593" y="0"/>
                </a:lnTo>
                <a:lnTo>
                  <a:pt x="4403593" y="6081885"/>
                </a:lnTo>
                <a:lnTo>
                  <a:pt x="0" y="6081885"/>
                </a:lnTo>
                <a:lnTo>
                  <a:pt x="0" y="0"/>
                </a:lnTo>
                <a:close/>
              </a:path>
            </a:pathLst>
          </a:custGeom>
          <a:blipFill>
            <a:blip r:embed="rId4"/>
            <a:stretch>
              <a:fillRect l="0" t="0" r="0" b="0"/>
            </a:stretch>
          </a:blipFill>
        </p:spPr>
      </p:sp>
      <p:sp>
        <p:nvSpPr>
          <p:cNvPr name="TextBox 6" id="6"/>
          <p:cNvSpPr txBox="true"/>
          <p:nvPr/>
        </p:nvSpPr>
        <p:spPr>
          <a:xfrm rot="0">
            <a:off x="3075436" y="415328"/>
            <a:ext cx="14001443" cy="1878196"/>
          </a:xfrm>
          <a:prstGeom prst="rect">
            <a:avLst/>
          </a:prstGeom>
        </p:spPr>
        <p:txBody>
          <a:bodyPr anchor="t" rtlCol="false" tIns="0" lIns="0" bIns="0" rIns="0">
            <a:spAutoFit/>
          </a:bodyPr>
          <a:lstStyle/>
          <a:p>
            <a:pPr algn="l">
              <a:lnSpc>
                <a:spcPts val="7199"/>
              </a:lnSpc>
            </a:pPr>
            <a:r>
              <a:rPr lang="en-US" sz="7199" b="true">
                <a:solidFill>
                  <a:srgbClr val="191919"/>
                </a:solidFill>
                <a:latin typeface="Public Sans Heavy"/>
                <a:ea typeface="Public Sans Heavy"/>
                <a:cs typeface="Public Sans Heavy"/>
                <a:sym typeface="Public Sans Heavy"/>
              </a:rPr>
              <a:t>3. Xâ</a:t>
            </a:r>
            <a:r>
              <a:rPr lang="en-US" sz="7199" b="true">
                <a:solidFill>
                  <a:srgbClr val="191919"/>
                </a:solidFill>
                <a:latin typeface="Public Sans Heavy"/>
                <a:ea typeface="Public Sans Heavy"/>
                <a:cs typeface="Public Sans Heavy"/>
                <a:sym typeface="Public Sans Heavy"/>
              </a:rPr>
              <a:t>y dựng hệ thống Thương mại điện tử </a:t>
            </a:r>
          </a:p>
        </p:txBody>
      </p:sp>
      <p:sp>
        <p:nvSpPr>
          <p:cNvPr name="TextBox 7" id="7"/>
          <p:cNvSpPr txBox="true"/>
          <p:nvPr/>
        </p:nvSpPr>
        <p:spPr>
          <a:xfrm rot="0">
            <a:off x="2594394" y="2217324"/>
            <a:ext cx="15839917" cy="712988"/>
          </a:xfrm>
          <a:prstGeom prst="rect">
            <a:avLst/>
          </a:prstGeom>
        </p:spPr>
        <p:txBody>
          <a:bodyPr anchor="t" rtlCol="false" tIns="0" lIns="0" bIns="0" rIns="0">
            <a:spAutoFit/>
          </a:bodyPr>
          <a:lstStyle/>
          <a:p>
            <a:pPr algn="l">
              <a:lnSpc>
                <a:spcPts val="5853"/>
              </a:lnSpc>
            </a:pPr>
            <a:r>
              <a:rPr lang="en-US" sz="4180" b="true">
                <a:solidFill>
                  <a:srgbClr val="191919"/>
                </a:solidFill>
                <a:latin typeface="Noto Sans Bold"/>
                <a:ea typeface="Noto Sans Bold"/>
                <a:cs typeface="Noto Sans Bold"/>
                <a:sym typeface="Noto Sans Bold"/>
              </a:rPr>
              <a:t>3.2.1 Quy trình đăng ký &amp; Thiết lập gian hàng </a:t>
            </a:r>
          </a:p>
        </p:txBody>
      </p:sp>
      <p:sp>
        <p:nvSpPr>
          <p:cNvPr name="TextBox 8" id="8"/>
          <p:cNvSpPr txBox="true"/>
          <p:nvPr/>
        </p:nvSpPr>
        <p:spPr>
          <a:xfrm rot="0">
            <a:off x="2756149" y="4198680"/>
            <a:ext cx="5974087" cy="5059620"/>
          </a:xfrm>
          <a:prstGeom prst="rect">
            <a:avLst/>
          </a:prstGeom>
        </p:spPr>
        <p:txBody>
          <a:bodyPr anchor="t" rtlCol="false" tIns="0" lIns="0" bIns="0" rIns="0">
            <a:spAutoFit/>
          </a:bodyPr>
          <a:lstStyle/>
          <a:p>
            <a:pPr algn="l" marL="477405" indent="-238703" lvl="1">
              <a:lnSpc>
                <a:spcPts val="3095"/>
              </a:lnSpc>
              <a:buFont typeface="Arial"/>
              <a:buChar char="•"/>
            </a:pPr>
            <a:r>
              <a:rPr lang="en-US" sz="2211">
                <a:solidFill>
                  <a:srgbClr val="FFFFFF"/>
                </a:solidFill>
                <a:latin typeface="Noto Sans"/>
                <a:ea typeface="Noto Sans"/>
                <a:cs typeface="Noto Sans"/>
                <a:sym typeface="Noto Sans"/>
              </a:rPr>
              <a:t>Nhất quán thương hiệu:</a:t>
            </a:r>
          </a:p>
          <a:p>
            <a:pPr algn="l" marL="954810" indent="-318270" lvl="2">
              <a:lnSpc>
                <a:spcPts val="3095"/>
              </a:lnSpc>
              <a:buFont typeface="Arial"/>
              <a:buChar char="⚬"/>
            </a:pPr>
            <a:r>
              <a:rPr lang="en-US" sz="2211">
                <a:solidFill>
                  <a:srgbClr val="FFFFFF"/>
                </a:solidFill>
                <a:latin typeface="Noto Sans"/>
                <a:ea typeface="Noto Sans"/>
                <a:cs typeface="Noto Sans"/>
                <a:sym typeface="Noto Sans"/>
              </a:rPr>
              <a:t>Thiết lập tài khoản chính thức: “SynWavEco”.</a:t>
            </a:r>
          </a:p>
          <a:p>
            <a:pPr algn="l" marL="954810" indent="-318270" lvl="2">
              <a:lnSpc>
                <a:spcPts val="3095"/>
              </a:lnSpc>
              <a:buFont typeface="Arial"/>
              <a:buChar char="⚬"/>
            </a:pPr>
            <a:r>
              <a:rPr lang="en-US" sz="2211">
                <a:solidFill>
                  <a:srgbClr val="FFFFFF"/>
                </a:solidFill>
                <a:latin typeface="Noto Sans"/>
                <a:ea typeface="Noto Sans"/>
                <a:cs typeface="Noto Sans"/>
                <a:sym typeface="Noto Sans"/>
              </a:rPr>
              <a:t>Đảm bảo tính đồng bộ của bộ nhận diện thương hiệu từ Website đến sàn TMĐT.</a:t>
            </a:r>
          </a:p>
          <a:p>
            <a:pPr algn="l" marL="477405" indent="-238703" lvl="1">
              <a:lnSpc>
                <a:spcPts val="3095"/>
              </a:lnSpc>
              <a:buFont typeface="Arial"/>
              <a:buChar char="•"/>
            </a:pPr>
            <a:r>
              <a:rPr lang="en-US" sz="2211">
                <a:solidFill>
                  <a:srgbClr val="FFFFFF"/>
                </a:solidFill>
                <a:latin typeface="Noto Sans"/>
                <a:ea typeface="Noto Sans"/>
                <a:cs typeface="Noto Sans"/>
                <a:sym typeface="Noto Sans"/>
              </a:rPr>
              <a:t>Cấu hình hồ sơ chuyên nghiệp:</a:t>
            </a:r>
          </a:p>
          <a:p>
            <a:pPr algn="l" marL="954810" indent="-318270" lvl="2">
              <a:lnSpc>
                <a:spcPts val="3095"/>
              </a:lnSpc>
              <a:buFont typeface="Arial"/>
              <a:buChar char="⚬"/>
            </a:pPr>
            <a:r>
              <a:rPr lang="en-US" sz="2211">
                <a:solidFill>
                  <a:srgbClr val="FFFFFF"/>
                </a:solidFill>
                <a:latin typeface="Noto Sans"/>
                <a:ea typeface="Noto Sans"/>
                <a:cs typeface="Noto Sans"/>
                <a:sym typeface="Noto Sans"/>
              </a:rPr>
              <a:t>Thiết lập chặt chẽ địa chỉ kho hàng.</a:t>
            </a:r>
          </a:p>
          <a:p>
            <a:pPr algn="l" marL="954810" indent="-318270" lvl="2">
              <a:lnSpc>
                <a:spcPts val="3095"/>
              </a:lnSpc>
              <a:buFont typeface="Arial"/>
              <a:buChar char="⚬"/>
            </a:pPr>
            <a:r>
              <a:rPr lang="en-US" sz="2211">
                <a:solidFill>
                  <a:srgbClr val="FFFFFF"/>
                </a:solidFill>
                <a:latin typeface="Noto Sans"/>
                <a:ea typeface="Noto Sans"/>
                <a:cs typeface="Noto Sans"/>
                <a:sym typeface="Noto Sans"/>
              </a:rPr>
              <a:t>Xây dựng chính sách đổi trả và quy trình hỗ trợ kỹ thuật rõ ràng.</a:t>
            </a:r>
          </a:p>
          <a:p>
            <a:pPr algn="l" marL="954810" indent="-318270" lvl="2">
              <a:lnSpc>
                <a:spcPts val="3095"/>
              </a:lnSpc>
              <a:buFont typeface="Arial"/>
              <a:buChar char="⚬"/>
            </a:pPr>
            <a:r>
              <a:rPr lang="en-US" sz="2211">
                <a:solidFill>
                  <a:srgbClr val="FFFFFF"/>
                </a:solidFill>
                <a:latin typeface="Noto Sans"/>
                <a:ea typeface="Noto Sans"/>
                <a:cs typeface="Noto Sans"/>
                <a:sym typeface="Noto Sans"/>
              </a:rPr>
              <a:t>Đáp ứng tiêu chuẩn của một gian hàng công nghệ uy tín.</a:t>
            </a:r>
          </a:p>
          <a:p>
            <a:pPr algn="l">
              <a:lnSpc>
                <a:spcPts val="3095"/>
              </a:lnSpc>
            </a:pPr>
          </a:p>
        </p:txBody>
      </p:sp>
      <p:sp>
        <p:nvSpPr>
          <p:cNvPr name="TextBox 9" id="9"/>
          <p:cNvSpPr txBox="true"/>
          <p:nvPr/>
        </p:nvSpPr>
        <p:spPr>
          <a:xfrm rot="0">
            <a:off x="473424" y="9617132"/>
            <a:ext cx="6899312" cy="247650"/>
          </a:xfrm>
          <a:prstGeom prst="rect">
            <a:avLst/>
          </a:prstGeom>
        </p:spPr>
        <p:txBody>
          <a:bodyPr anchor="t" rtlCol="false" tIns="0" lIns="0" bIns="0" rIns="0">
            <a:spAutoFit/>
          </a:bodyPr>
          <a:lstStyle/>
          <a:p>
            <a:pPr algn="l" marL="0" indent="0" lvl="0">
              <a:lnSpc>
                <a:spcPts val="1919"/>
              </a:lnSpc>
              <a:spcBef>
                <a:spcPct val="0"/>
              </a:spcBef>
            </a:pPr>
            <a:r>
              <a:rPr lang="en-US" b="true" sz="1599" spc="159">
                <a:solidFill>
                  <a:srgbClr val="191919"/>
                </a:solidFill>
                <a:latin typeface="Public Sans Bold"/>
                <a:ea typeface="Public Sans Bold"/>
                <a:cs typeface="Public Sans Bold"/>
                <a:sym typeface="Public Sans Bold"/>
              </a:rPr>
              <a:t>SYNW</a:t>
            </a:r>
            <a:r>
              <a:rPr lang="en-US" b="true" sz="1599" spc="159"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545621" y="-319177"/>
            <a:ext cx="3140015" cy="10925355"/>
          </a:xfrm>
          <a:prstGeom prst="rect">
            <a:avLst/>
          </a:prstGeom>
          <a:solidFill>
            <a:srgbClr val="FEE600"/>
          </a:solidFill>
        </p:spPr>
      </p:sp>
      <p:sp>
        <p:nvSpPr>
          <p:cNvPr name="AutoShape 4" id="4"/>
          <p:cNvSpPr/>
          <p:nvPr/>
        </p:nvSpPr>
        <p:spPr>
          <a:xfrm rot="0">
            <a:off x="2594394" y="3176414"/>
            <a:ext cx="8230052" cy="10355221"/>
          </a:xfrm>
          <a:prstGeom prst="rect">
            <a:avLst/>
          </a:prstGeom>
          <a:solidFill>
            <a:srgbClr val="000000"/>
          </a:solidFill>
        </p:spPr>
      </p:sp>
      <p:sp>
        <p:nvSpPr>
          <p:cNvPr name="AutoShape 5" id="5"/>
          <p:cNvSpPr/>
          <p:nvPr/>
        </p:nvSpPr>
        <p:spPr>
          <a:xfrm rot="0">
            <a:off x="10752465" y="3176414"/>
            <a:ext cx="7681846" cy="10355221"/>
          </a:xfrm>
          <a:prstGeom prst="rect">
            <a:avLst/>
          </a:prstGeom>
          <a:solidFill>
            <a:srgbClr val="F2FEF8"/>
          </a:solidFill>
        </p:spPr>
      </p:sp>
      <p:sp>
        <p:nvSpPr>
          <p:cNvPr name="Freeform 6" id="6"/>
          <p:cNvSpPr/>
          <p:nvPr/>
        </p:nvSpPr>
        <p:spPr>
          <a:xfrm flipH="false" flipV="false" rot="0">
            <a:off x="2834915" y="4481682"/>
            <a:ext cx="7677030" cy="4302736"/>
          </a:xfrm>
          <a:custGeom>
            <a:avLst/>
            <a:gdLst/>
            <a:ahLst/>
            <a:cxnLst/>
            <a:rect r="r" b="b" t="t" l="l"/>
            <a:pathLst>
              <a:path h="4302736" w="7677030">
                <a:moveTo>
                  <a:pt x="0" y="0"/>
                </a:moveTo>
                <a:lnTo>
                  <a:pt x="7677030" y="0"/>
                </a:lnTo>
                <a:lnTo>
                  <a:pt x="7677030" y="4302736"/>
                </a:lnTo>
                <a:lnTo>
                  <a:pt x="0" y="4302736"/>
                </a:lnTo>
                <a:lnTo>
                  <a:pt x="0" y="0"/>
                </a:lnTo>
                <a:close/>
              </a:path>
            </a:pathLst>
          </a:custGeom>
          <a:blipFill>
            <a:blip r:embed="rId4"/>
            <a:stretch>
              <a:fillRect l="0" t="0" r="-24174" b="0"/>
            </a:stretch>
          </a:blipFill>
        </p:spPr>
      </p:sp>
      <p:sp>
        <p:nvSpPr>
          <p:cNvPr name="TextBox 7" id="7"/>
          <p:cNvSpPr txBox="true"/>
          <p:nvPr/>
        </p:nvSpPr>
        <p:spPr>
          <a:xfrm rot="0">
            <a:off x="3075436" y="415328"/>
            <a:ext cx="14001443" cy="1878196"/>
          </a:xfrm>
          <a:prstGeom prst="rect">
            <a:avLst/>
          </a:prstGeom>
        </p:spPr>
        <p:txBody>
          <a:bodyPr anchor="t" rtlCol="false" tIns="0" lIns="0" bIns="0" rIns="0">
            <a:spAutoFit/>
          </a:bodyPr>
          <a:lstStyle/>
          <a:p>
            <a:pPr algn="l">
              <a:lnSpc>
                <a:spcPts val="7199"/>
              </a:lnSpc>
            </a:pPr>
            <a:r>
              <a:rPr lang="en-US" sz="7199" b="true">
                <a:solidFill>
                  <a:srgbClr val="191919"/>
                </a:solidFill>
                <a:latin typeface="Public Sans Heavy"/>
                <a:ea typeface="Public Sans Heavy"/>
                <a:cs typeface="Public Sans Heavy"/>
                <a:sym typeface="Public Sans Heavy"/>
              </a:rPr>
              <a:t>3. Xâ</a:t>
            </a:r>
            <a:r>
              <a:rPr lang="en-US" sz="7199" b="true">
                <a:solidFill>
                  <a:srgbClr val="191919"/>
                </a:solidFill>
                <a:latin typeface="Public Sans Heavy"/>
                <a:ea typeface="Public Sans Heavy"/>
                <a:cs typeface="Public Sans Heavy"/>
                <a:sym typeface="Public Sans Heavy"/>
              </a:rPr>
              <a:t>y dựng hệ thống Thương mại điện tử </a:t>
            </a:r>
          </a:p>
        </p:txBody>
      </p:sp>
      <p:sp>
        <p:nvSpPr>
          <p:cNvPr name="TextBox 8" id="8"/>
          <p:cNvSpPr txBox="true"/>
          <p:nvPr/>
        </p:nvSpPr>
        <p:spPr>
          <a:xfrm rot="0">
            <a:off x="2594394" y="2217324"/>
            <a:ext cx="15839917" cy="712988"/>
          </a:xfrm>
          <a:prstGeom prst="rect">
            <a:avLst/>
          </a:prstGeom>
        </p:spPr>
        <p:txBody>
          <a:bodyPr anchor="t" rtlCol="false" tIns="0" lIns="0" bIns="0" rIns="0">
            <a:spAutoFit/>
          </a:bodyPr>
          <a:lstStyle/>
          <a:p>
            <a:pPr algn="l">
              <a:lnSpc>
                <a:spcPts val="5853"/>
              </a:lnSpc>
            </a:pPr>
            <a:r>
              <a:rPr lang="en-US" sz="4180" b="true">
                <a:solidFill>
                  <a:srgbClr val="191919"/>
                </a:solidFill>
                <a:latin typeface="Noto Sans Bold"/>
                <a:ea typeface="Noto Sans Bold"/>
                <a:cs typeface="Noto Sans Bold"/>
                <a:sym typeface="Noto Sans Bold"/>
              </a:rPr>
              <a:t>3.2.1 Quy trình đăng ký &amp; Thiết lập gian hàng </a:t>
            </a:r>
          </a:p>
        </p:txBody>
      </p:sp>
      <p:sp>
        <p:nvSpPr>
          <p:cNvPr name="TextBox 9" id="9"/>
          <p:cNvSpPr txBox="true"/>
          <p:nvPr/>
        </p:nvSpPr>
        <p:spPr>
          <a:xfrm rot="0">
            <a:off x="473424" y="9617132"/>
            <a:ext cx="6899312" cy="247650"/>
          </a:xfrm>
          <a:prstGeom prst="rect">
            <a:avLst/>
          </a:prstGeom>
        </p:spPr>
        <p:txBody>
          <a:bodyPr anchor="t" rtlCol="false" tIns="0" lIns="0" bIns="0" rIns="0">
            <a:spAutoFit/>
          </a:bodyPr>
          <a:lstStyle/>
          <a:p>
            <a:pPr algn="l" marL="0" indent="0" lvl="0">
              <a:lnSpc>
                <a:spcPts val="1919"/>
              </a:lnSpc>
              <a:spcBef>
                <a:spcPct val="0"/>
              </a:spcBef>
            </a:pPr>
            <a:r>
              <a:rPr lang="en-US" b="true" sz="1599" spc="159">
                <a:solidFill>
                  <a:srgbClr val="191919"/>
                </a:solidFill>
                <a:latin typeface="Public Sans Bold"/>
                <a:ea typeface="Public Sans Bold"/>
                <a:cs typeface="Public Sans Bold"/>
                <a:sym typeface="Public Sans Bold"/>
              </a:rPr>
              <a:t>SYNW</a:t>
            </a:r>
            <a:r>
              <a:rPr lang="en-US" b="true" sz="1599" spc="159" u="none">
                <a:solidFill>
                  <a:srgbClr val="191919"/>
                </a:solidFill>
                <a:latin typeface="Public Sans Bold"/>
                <a:ea typeface="Public Sans Bold"/>
                <a:cs typeface="Public Sans Bold"/>
                <a:sym typeface="Public Sans Bold"/>
              </a:rPr>
              <a:t>AVECO </a:t>
            </a:r>
          </a:p>
        </p:txBody>
      </p:sp>
      <p:sp>
        <p:nvSpPr>
          <p:cNvPr name="TextBox 10" id="10"/>
          <p:cNvSpPr txBox="true"/>
          <p:nvPr/>
        </p:nvSpPr>
        <p:spPr>
          <a:xfrm rot="0">
            <a:off x="11495805" y="3640902"/>
            <a:ext cx="5763495" cy="6322407"/>
          </a:xfrm>
          <a:prstGeom prst="rect">
            <a:avLst/>
          </a:prstGeom>
        </p:spPr>
        <p:txBody>
          <a:bodyPr anchor="t" rtlCol="false" tIns="0" lIns="0" bIns="0" rIns="0">
            <a:spAutoFit/>
          </a:bodyPr>
          <a:lstStyle/>
          <a:p>
            <a:pPr algn="l" marL="482018" indent="-241009" lvl="1">
              <a:lnSpc>
                <a:spcPts val="3125"/>
              </a:lnSpc>
              <a:spcBef>
                <a:spcPct val="0"/>
              </a:spcBef>
              <a:buFont typeface="Arial"/>
              <a:buChar char="•"/>
            </a:pPr>
            <a:r>
              <a:rPr lang="en-US" sz="2232" spc="44">
                <a:solidFill>
                  <a:srgbClr val="000000"/>
                </a:solidFill>
                <a:latin typeface="Public Sans"/>
                <a:ea typeface="Public Sans"/>
                <a:cs typeface="Public Sans"/>
                <a:sym typeface="Public Sans"/>
              </a:rPr>
              <a:t>Lựa chọn đối</a:t>
            </a:r>
            <a:r>
              <a:rPr lang="en-US" sz="2232" spc="44">
                <a:solidFill>
                  <a:srgbClr val="000000"/>
                </a:solidFill>
                <a:latin typeface="Public Sans"/>
                <a:ea typeface="Public Sans"/>
                <a:cs typeface="Public Sans"/>
                <a:sym typeface="Public Sans"/>
              </a:rPr>
              <a:t> tác vận chuyển chiến lược:</a:t>
            </a:r>
          </a:p>
          <a:p>
            <a:pPr algn="l" marL="964036" indent="-321345" lvl="2">
              <a:lnSpc>
                <a:spcPts val="3125"/>
              </a:lnSpc>
              <a:spcBef>
                <a:spcPct val="0"/>
              </a:spcBef>
              <a:buFont typeface="Arial"/>
              <a:buChar char="⚬"/>
            </a:pPr>
            <a:r>
              <a:rPr lang="en-US" sz="2232" spc="44">
                <a:solidFill>
                  <a:srgbClr val="000000"/>
                </a:solidFill>
                <a:latin typeface="Public Sans"/>
                <a:ea typeface="Public Sans"/>
                <a:cs typeface="Public Sans"/>
                <a:sym typeface="Public Sans"/>
              </a:rPr>
              <a:t>Đối tác chính: Giao Hàng Tiết Kiệm, Viettel Post.</a:t>
            </a:r>
          </a:p>
          <a:p>
            <a:pPr algn="l" marL="964036" indent="-321345" lvl="2">
              <a:lnSpc>
                <a:spcPts val="3125"/>
              </a:lnSpc>
              <a:spcBef>
                <a:spcPct val="0"/>
              </a:spcBef>
              <a:buFont typeface="Arial"/>
              <a:buChar char="⚬"/>
            </a:pPr>
            <a:r>
              <a:rPr lang="en-US" sz="2232" spc="44">
                <a:solidFill>
                  <a:srgbClr val="000000"/>
                </a:solidFill>
                <a:latin typeface="Public Sans"/>
                <a:ea typeface="Public Sans"/>
                <a:cs typeface="Public Sans"/>
                <a:sym typeface="Public Sans"/>
              </a:rPr>
              <a:t>Căn cứ: Phân tích mô hình kinh doanh Canvas (BMC).</a:t>
            </a:r>
          </a:p>
          <a:p>
            <a:pPr algn="l" marL="964036" indent="-321345" lvl="2">
              <a:lnSpc>
                <a:spcPts val="3125"/>
              </a:lnSpc>
              <a:spcBef>
                <a:spcPct val="0"/>
              </a:spcBef>
              <a:buFont typeface="Arial"/>
              <a:buChar char="⚬"/>
            </a:pPr>
            <a:r>
              <a:rPr lang="en-US" sz="2232" spc="44">
                <a:solidFill>
                  <a:srgbClr val="000000"/>
                </a:solidFill>
                <a:latin typeface="Public Sans"/>
                <a:ea typeface="Public Sans"/>
                <a:cs typeface="Public Sans"/>
                <a:sym typeface="Public Sans"/>
              </a:rPr>
              <a:t>Mục tiêu: Đảm bảo hàng hóa IoT (nhạy cảm với va đập) được giao đến tay khách hàng an toàn nhất.</a:t>
            </a:r>
          </a:p>
          <a:p>
            <a:pPr algn="l" marL="482018" indent="-241009" lvl="1">
              <a:lnSpc>
                <a:spcPts val="3125"/>
              </a:lnSpc>
              <a:spcBef>
                <a:spcPct val="0"/>
              </a:spcBef>
              <a:buFont typeface="Arial"/>
              <a:buChar char="•"/>
            </a:pPr>
            <a:r>
              <a:rPr lang="en-US" sz="2232" spc="44">
                <a:solidFill>
                  <a:srgbClr val="000000"/>
                </a:solidFill>
                <a:latin typeface="Public Sans"/>
                <a:ea typeface="Public Sans"/>
                <a:cs typeface="Public Sans"/>
                <a:sym typeface="Public Sans"/>
              </a:rPr>
              <a:t>Đồ</a:t>
            </a:r>
            <a:r>
              <a:rPr lang="en-US" sz="2232" spc="44">
                <a:solidFill>
                  <a:srgbClr val="000000"/>
                </a:solidFill>
                <a:latin typeface="Public Sans"/>
                <a:ea typeface="Public Sans"/>
                <a:cs typeface="Public Sans"/>
                <a:sym typeface="Public Sans"/>
              </a:rPr>
              <a:t>ng bộ hóa hệ thống:</a:t>
            </a:r>
          </a:p>
          <a:p>
            <a:pPr algn="l" marL="964036" indent="-321345" lvl="2">
              <a:lnSpc>
                <a:spcPts val="3125"/>
              </a:lnSpc>
              <a:spcBef>
                <a:spcPct val="0"/>
              </a:spcBef>
              <a:buFont typeface="Arial"/>
              <a:buChar char="⚬"/>
            </a:pPr>
            <a:r>
              <a:rPr lang="en-US" sz="2232" spc="44">
                <a:solidFill>
                  <a:srgbClr val="000000"/>
                </a:solidFill>
                <a:latin typeface="Public Sans"/>
                <a:ea typeface="Public Sans"/>
                <a:cs typeface="Public Sans"/>
                <a:sym typeface="Public Sans"/>
              </a:rPr>
              <a:t>Kết nối danh mục sản phẩm từ hệ thống Website Laravel sang Shopee.</a:t>
            </a:r>
          </a:p>
          <a:p>
            <a:pPr algn="l" marL="964036" indent="-321345" lvl="2">
              <a:lnSpc>
                <a:spcPts val="3125"/>
              </a:lnSpc>
              <a:spcBef>
                <a:spcPct val="0"/>
              </a:spcBef>
              <a:buFont typeface="Arial"/>
              <a:buChar char="⚬"/>
            </a:pPr>
            <a:r>
              <a:rPr lang="en-US" sz="2232" spc="44">
                <a:solidFill>
                  <a:srgbClr val="000000"/>
                </a:solidFill>
                <a:latin typeface="Public Sans"/>
                <a:ea typeface="Public Sans"/>
                <a:cs typeface="Public Sans"/>
                <a:sym typeface="Public Sans"/>
              </a:rPr>
              <a:t>Đảm</a:t>
            </a:r>
            <a:r>
              <a:rPr lang="en-US" sz="2232" spc="44">
                <a:solidFill>
                  <a:srgbClr val="000000"/>
                </a:solidFill>
                <a:latin typeface="Public Sans"/>
                <a:ea typeface="Public Sans"/>
                <a:cs typeface="Public Sans"/>
                <a:sym typeface="Public Sans"/>
              </a:rPr>
              <a:t> bảo thông tin sản phẩm đồng nhất trên mọi nền tảng.</a:t>
            </a:r>
          </a:p>
          <a:p>
            <a:pPr algn="l">
              <a:lnSpc>
                <a:spcPts val="3125"/>
              </a:lnSpc>
              <a:spcBef>
                <a:spcPct val="0"/>
              </a:spcBef>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545621" y="-319177"/>
            <a:ext cx="3140015" cy="10925355"/>
          </a:xfrm>
          <a:prstGeom prst="rect">
            <a:avLst/>
          </a:prstGeom>
          <a:solidFill>
            <a:srgbClr val="FEE600"/>
          </a:solidFill>
        </p:spPr>
      </p:sp>
      <p:sp>
        <p:nvSpPr>
          <p:cNvPr name="AutoShape 4" id="4"/>
          <p:cNvSpPr/>
          <p:nvPr/>
        </p:nvSpPr>
        <p:spPr>
          <a:xfrm rot="0">
            <a:off x="2594394" y="3176414"/>
            <a:ext cx="8230052" cy="10355221"/>
          </a:xfrm>
          <a:prstGeom prst="rect">
            <a:avLst/>
          </a:prstGeom>
          <a:solidFill>
            <a:srgbClr val="000000"/>
          </a:solidFill>
        </p:spPr>
      </p:sp>
      <p:sp>
        <p:nvSpPr>
          <p:cNvPr name="AutoShape 5" id="5"/>
          <p:cNvSpPr/>
          <p:nvPr/>
        </p:nvSpPr>
        <p:spPr>
          <a:xfrm rot="0">
            <a:off x="10752465" y="3176414"/>
            <a:ext cx="7681846" cy="10355221"/>
          </a:xfrm>
          <a:prstGeom prst="rect">
            <a:avLst/>
          </a:prstGeom>
          <a:solidFill>
            <a:srgbClr val="F2FEF8"/>
          </a:solidFill>
        </p:spPr>
      </p:sp>
      <p:sp>
        <p:nvSpPr>
          <p:cNvPr name="Freeform 6" id="6"/>
          <p:cNvSpPr/>
          <p:nvPr/>
        </p:nvSpPr>
        <p:spPr>
          <a:xfrm flipH="false" flipV="false" rot="0">
            <a:off x="2769938" y="3529906"/>
            <a:ext cx="7657525" cy="4824119"/>
          </a:xfrm>
          <a:custGeom>
            <a:avLst/>
            <a:gdLst/>
            <a:ahLst/>
            <a:cxnLst/>
            <a:rect r="r" b="b" t="t" l="l"/>
            <a:pathLst>
              <a:path h="4824119" w="7657525">
                <a:moveTo>
                  <a:pt x="0" y="0"/>
                </a:moveTo>
                <a:lnTo>
                  <a:pt x="7657525" y="0"/>
                </a:lnTo>
                <a:lnTo>
                  <a:pt x="7657525" y="4824118"/>
                </a:lnTo>
                <a:lnTo>
                  <a:pt x="0" y="4824118"/>
                </a:lnTo>
                <a:lnTo>
                  <a:pt x="0" y="0"/>
                </a:lnTo>
                <a:close/>
              </a:path>
            </a:pathLst>
          </a:custGeom>
          <a:blipFill>
            <a:blip r:embed="rId4"/>
            <a:stretch>
              <a:fillRect l="0" t="0" r="0" b="0"/>
            </a:stretch>
          </a:blipFill>
        </p:spPr>
      </p:sp>
      <p:sp>
        <p:nvSpPr>
          <p:cNvPr name="TextBox 7" id="7"/>
          <p:cNvSpPr txBox="true"/>
          <p:nvPr/>
        </p:nvSpPr>
        <p:spPr>
          <a:xfrm rot="0">
            <a:off x="3075436" y="415328"/>
            <a:ext cx="14001443" cy="1878196"/>
          </a:xfrm>
          <a:prstGeom prst="rect">
            <a:avLst/>
          </a:prstGeom>
        </p:spPr>
        <p:txBody>
          <a:bodyPr anchor="t" rtlCol="false" tIns="0" lIns="0" bIns="0" rIns="0">
            <a:spAutoFit/>
          </a:bodyPr>
          <a:lstStyle/>
          <a:p>
            <a:pPr algn="l">
              <a:lnSpc>
                <a:spcPts val="7199"/>
              </a:lnSpc>
            </a:pPr>
            <a:r>
              <a:rPr lang="en-US" sz="7199" b="true">
                <a:solidFill>
                  <a:srgbClr val="191919"/>
                </a:solidFill>
                <a:latin typeface="Public Sans Heavy"/>
                <a:ea typeface="Public Sans Heavy"/>
                <a:cs typeface="Public Sans Heavy"/>
                <a:sym typeface="Public Sans Heavy"/>
              </a:rPr>
              <a:t>3. Xâ</a:t>
            </a:r>
            <a:r>
              <a:rPr lang="en-US" sz="7199" b="true">
                <a:solidFill>
                  <a:srgbClr val="191919"/>
                </a:solidFill>
                <a:latin typeface="Public Sans Heavy"/>
                <a:ea typeface="Public Sans Heavy"/>
                <a:cs typeface="Public Sans Heavy"/>
                <a:sym typeface="Public Sans Heavy"/>
              </a:rPr>
              <a:t>y dựng hệ thống Thương mại điện tử </a:t>
            </a:r>
          </a:p>
        </p:txBody>
      </p:sp>
      <p:sp>
        <p:nvSpPr>
          <p:cNvPr name="TextBox 8" id="8"/>
          <p:cNvSpPr txBox="true"/>
          <p:nvPr/>
        </p:nvSpPr>
        <p:spPr>
          <a:xfrm rot="0">
            <a:off x="2594394" y="2217324"/>
            <a:ext cx="15839917" cy="712988"/>
          </a:xfrm>
          <a:prstGeom prst="rect">
            <a:avLst/>
          </a:prstGeom>
        </p:spPr>
        <p:txBody>
          <a:bodyPr anchor="t" rtlCol="false" tIns="0" lIns="0" bIns="0" rIns="0">
            <a:spAutoFit/>
          </a:bodyPr>
          <a:lstStyle/>
          <a:p>
            <a:pPr algn="l">
              <a:lnSpc>
                <a:spcPts val="5853"/>
              </a:lnSpc>
            </a:pPr>
            <a:r>
              <a:rPr lang="en-US" sz="4180" b="true">
                <a:solidFill>
                  <a:srgbClr val="191919"/>
                </a:solidFill>
                <a:latin typeface="Noto Sans Bold"/>
                <a:ea typeface="Noto Sans Bold"/>
                <a:cs typeface="Noto Sans Bold"/>
                <a:sym typeface="Noto Sans Bold"/>
              </a:rPr>
              <a:t>3.2.2. Chiến lược tối ưu hóa gian hàng</a:t>
            </a:r>
          </a:p>
        </p:txBody>
      </p:sp>
      <p:sp>
        <p:nvSpPr>
          <p:cNvPr name="TextBox 9" id="9"/>
          <p:cNvSpPr txBox="true"/>
          <p:nvPr/>
        </p:nvSpPr>
        <p:spPr>
          <a:xfrm rot="0">
            <a:off x="473424" y="9617132"/>
            <a:ext cx="6899312" cy="247650"/>
          </a:xfrm>
          <a:prstGeom prst="rect">
            <a:avLst/>
          </a:prstGeom>
        </p:spPr>
        <p:txBody>
          <a:bodyPr anchor="t" rtlCol="false" tIns="0" lIns="0" bIns="0" rIns="0">
            <a:spAutoFit/>
          </a:bodyPr>
          <a:lstStyle/>
          <a:p>
            <a:pPr algn="l" marL="0" indent="0" lvl="0">
              <a:lnSpc>
                <a:spcPts val="1919"/>
              </a:lnSpc>
              <a:spcBef>
                <a:spcPct val="0"/>
              </a:spcBef>
            </a:pPr>
            <a:r>
              <a:rPr lang="en-US" b="true" sz="1599" spc="159">
                <a:solidFill>
                  <a:srgbClr val="191919"/>
                </a:solidFill>
                <a:latin typeface="Public Sans Bold"/>
                <a:ea typeface="Public Sans Bold"/>
                <a:cs typeface="Public Sans Bold"/>
                <a:sym typeface="Public Sans Bold"/>
              </a:rPr>
              <a:t>SYNW</a:t>
            </a:r>
            <a:r>
              <a:rPr lang="en-US" b="true" sz="1599" spc="159" u="none">
                <a:solidFill>
                  <a:srgbClr val="191919"/>
                </a:solidFill>
                <a:latin typeface="Public Sans Bold"/>
                <a:ea typeface="Public Sans Bold"/>
                <a:cs typeface="Public Sans Bold"/>
                <a:sym typeface="Public Sans Bold"/>
              </a:rPr>
              <a:t>AVECO </a:t>
            </a:r>
          </a:p>
        </p:txBody>
      </p:sp>
      <p:sp>
        <p:nvSpPr>
          <p:cNvPr name="TextBox 10" id="10"/>
          <p:cNvSpPr txBox="true"/>
          <p:nvPr/>
        </p:nvSpPr>
        <p:spPr>
          <a:xfrm rot="0">
            <a:off x="11495805" y="3640902"/>
            <a:ext cx="5763495" cy="5926689"/>
          </a:xfrm>
          <a:prstGeom prst="rect">
            <a:avLst/>
          </a:prstGeom>
        </p:spPr>
        <p:txBody>
          <a:bodyPr anchor="t" rtlCol="false" tIns="0" lIns="0" bIns="0" rIns="0">
            <a:spAutoFit/>
          </a:bodyPr>
          <a:lstStyle/>
          <a:p>
            <a:pPr algn="l" marL="482018" indent="-241009" lvl="1">
              <a:lnSpc>
                <a:spcPts val="3125"/>
              </a:lnSpc>
              <a:spcBef>
                <a:spcPct val="0"/>
              </a:spcBef>
              <a:buFont typeface="Arial"/>
              <a:buChar char="•"/>
            </a:pPr>
            <a:r>
              <a:rPr lang="en-US" sz="2232" spc="44">
                <a:solidFill>
                  <a:srgbClr val="000000"/>
                </a:solidFill>
                <a:latin typeface="Public Sans"/>
                <a:ea typeface="Public Sans"/>
                <a:cs typeface="Public Sans"/>
                <a:sym typeface="Public Sans"/>
              </a:rPr>
              <a:t>Tối</a:t>
            </a:r>
            <a:r>
              <a:rPr lang="en-US" sz="2232" spc="44">
                <a:solidFill>
                  <a:srgbClr val="000000"/>
                </a:solidFill>
                <a:latin typeface="Public Sans"/>
                <a:ea typeface="Public Sans"/>
                <a:cs typeface="Public Sans"/>
                <a:sym typeface="Public Sans"/>
              </a:rPr>
              <a:t> ưu hóa tự nhiên (Organic):</a:t>
            </a:r>
          </a:p>
          <a:p>
            <a:pPr algn="l" marL="964036" indent="-321345" lvl="2">
              <a:lnSpc>
                <a:spcPts val="3125"/>
              </a:lnSpc>
              <a:spcBef>
                <a:spcPct val="0"/>
              </a:spcBef>
              <a:buFont typeface="Arial"/>
              <a:buChar char="⚬"/>
            </a:pPr>
            <a:r>
              <a:rPr lang="en-US" sz="2232" spc="44">
                <a:solidFill>
                  <a:srgbClr val="000000"/>
                </a:solidFill>
                <a:latin typeface="Public Sans"/>
                <a:ea typeface="Public Sans"/>
                <a:cs typeface="Public Sans"/>
                <a:sym typeface="Public Sans"/>
              </a:rPr>
              <a:t>Thay</a:t>
            </a:r>
            <a:r>
              <a:rPr lang="en-US" sz="2232" spc="44">
                <a:solidFill>
                  <a:srgbClr val="000000"/>
                </a:solidFill>
                <a:latin typeface="Public Sans"/>
                <a:ea typeface="Public Sans"/>
                <a:cs typeface="Public Sans"/>
                <a:sym typeface="Public Sans"/>
              </a:rPr>
              <a:t> vì phụ thuộc vào quảng cáo trả phí, tập trung vào xây dựng nội dung chuẩn SEO.</a:t>
            </a:r>
          </a:p>
          <a:p>
            <a:pPr algn="l" marL="482018" indent="-241009" lvl="1">
              <a:lnSpc>
                <a:spcPts val="3125"/>
              </a:lnSpc>
              <a:spcBef>
                <a:spcPct val="0"/>
              </a:spcBef>
              <a:buFont typeface="Arial"/>
              <a:buChar char="•"/>
            </a:pPr>
            <a:r>
              <a:rPr lang="en-US" sz="2232" spc="44">
                <a:solidFill>
                  <a:srgbClr val="000000"/>
                </a:solidFill>
                <a:latin typeface="Public Sans"/>
                <a:ea typeface="Public Sans"/>
                <a:cs typeface="Public Sans"/>
                <a:sym typeface="Public Sans"/>
              </a:rPr>
              <a:t>Tối ưu hóa</a:t>
            </a:r>
            <a:r>
              <a:rPr lang="en-US" sz="2232" spc="44">
                <a:solidFill>
                  <a:srgbClr val="000000"/>
                </a:solidFill>
                <a:latin typeface="Public Sans"/>
                <a:ea typeface="Public Sans"/>
                <a:cs typeface="Public Sans"/>
                <a:sym typeface="Public Sans"/>
              </a:rPr>
              <a:t> tiêu đề sản phẩm:</a:t>
            </a:r>
          </a:p>
          <a:p>
            <a:pPr algn="l" marL="964036" indent="-321345" lvl="2">
              <a:lnSpc>
                <a:spcPts val="3125"/>
              </a:lnSpc>
              <a:spcBef>
                <a:spcPct val="0"/>
              </a:spcBef>
              <a:buFont typeface="Arial"/>
              <a:buChar char="⚬"/>
            </a:pPr>
            <a:r>
              <a:rPr lang="en-US" sz="2232" spc="44">
                <a:solidFill>
                  <a:srgbClr val="000000"/>
                </a:solidFill>
                <a:latin typeface="Public Sans"/>
                <a:ea typeface="Public Sans"/>
                <a:cs typeface="Public Sans"/>
                <a:sym typeface="Public Sans"/>
              </a:rPr>
              <a:t>Công thức: [Tên thương hiệu SynWavEco] +Tên sản phẩm.</a:t>
            </a:r>
          </a:p>
          <a:p>
            <a:pPr algn="l" marL="482018" indent="-241009" lvl="1">
              <a:lnSpc>
                <a:spcPts val="3125"/>
              </a:lnSpc>
              <a:spcBef>
                <a:spcPct val="0"/>
              </a:spcBef>
              <a:buFont typeface="Arial"/>
              <a:buChar char="•"/>
            </a:pPr>
            <a:r>
              <a:rPr lang="en-US" sz="2232" spc="44">
                <a:solidFill>
                  <a:srgbClr val="000000"/>
                </a:solidFill>
                <a:latin typeface="Public Sans"/>
                <a:ea typeface="Public Sans"/>
                <a:cs typeface="Public Sans"/>
                <a:sym typeface="Public Sans"/>
              </a:rPr>
              <a:t>Trực qua</a:t>
            </a:r>
            <a:r>
              <a:rPr lang="en-US" sz="2232" spc="44">
                <a:solidFill>
                  <a:srgbClr val="000000"/>
                </a:solidFill>
                <a:latin typeface="Public Sans"/>
                <a:ea typeface="Public Sans"/>
                <a:cs typeface="Public Sans"/>
                <a:sym typeface="Public Sans"/>
              </a:rPr>
              <a:t>n hóa giải pháp:</a:t>
            </a:r>
          </a:p>
          <a:p>
            <a:pPr algn="l" marL="964036" indent="-321345" lvl="2">
              <a:lnSpc>
                <a:spcPts val="3125"/>
              </a:lnSpc>
              <a:spcBef>
                <a:spcPct val="0"/>
              </a:spcBef>
              <a:buFont typeface="Arial"/>
              <a:buChar char="⚬"/>
            </a:pPr>
            <a:r>
              <a:rPr lang="en-US" sz="2232" spc="44">
                <a:solidFill>
                  <a:srgbClr val="000000"/>
                </a:solidFill>
                <a:latin typeface="Public Sans"/>
                <a:ea typeface="Public Sans"/>
                <a:cs typeface="Public Sans"/>
                <a:sym typeface="Public Sans"/>
              </a:rPr>
              <a:t>Tích hợp video ngắn demo ứng dụng thực tế.</a:t>
            </a:r>
          </a:p>
          <a:p>
            <a:pPr algn="l" marL="964036" indent="-321345" lvl="2">
              <a:lnSpc>
                <a:spcPts val="3125"/>
              </a:lnSpc>
              <a:spcBef>
                <a:spcPct val="0"/>
              </a:spcBef>
              <a:buFont typeface="Arial"/>
              <a:buChar char="⚬"/>
            </a:pPr>
            <a:r>
              <a:rPr lang="en-US" sz="2232" spc="44">
                <a:solidFill>
                  <a:srgbClr val="000000"/>
                </a:solidFill>
                <a:latin typeface="Public Sans"/>
                <a:ea typeface="Public Sans"/>
                <a:cs typeface="Public Sans"/>
                <a:sym typeface="Public Sans"/>
              </a:rPr>
              <a:t>Giúp khách hàng dễ dàng hình dung lợi ích giải pháp kỹ thuật trước khi quyết định mua.</a:t>
            </a:r>
          </a:p>
          <a:p>
            <a:pPr algn="l" marL="964036" indent="-321345" lvl="2">
              <a:lnSpc>
                <a:spcPts val="3125"/>
              </a:lnSpc>
              <a:spcBef>
                <a:spcPct val="0"/>
              </a:spcBef>
              <a:buFont typeface="Arial"/>
              <a:buChar char="⚬"/>
            </a:pPr>
          </a:p>
          <a:p>
            <a:pPr algn="l">
              <a:lnSpc>
                <a:spcPts val="3125"/>
              </a:lnSpc>
              <a:spcBef>
                <a:spcPct val="0"/>
              </a:spcBef>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545621" y="-319177"/>
            <a:ext cx="3140015" cy="10925355"/>
          </a:xfrm>
          <a:prstGeom prst="rect">
            <a:avLst/>
          </a:prstGeom>
          <a:solidFill>
            <a:srgbClr val="FEE600"/>
          </a:solidFill>
        </p:spPr>
      </p:sp>
      <p:sp>
        <p:nvSpPr>
          <p:cNvPr name="AutoShape 4" id="4"/>
          <p:cNvSpPr/>
          <p:nvPr/>
        </p:nvSpPr>
        <p:spPr>
          <a:xfrm rot="0">
            <a:off x="2594394" y="3176414"/>
            <a:ext cx="8230052" cy="10355221"/>
          </a:xfrm>
          <a:prstGeom prst="rect">
            <a:avLst/>
          </a:prstGeom>
          <a:solidFill>
            <a:srgbClr val="000000"/>
          </a:solidFill>
        </p:spPr>
      </p:sp>
      <p:sp>
        <p:nvSpPr>
          <p:cNvPr name="AutoShape 5" id="5"/>
          <p:cNvSpPr/>
          <p:nvPr/>
        </p:nvSpPr>
        <p:spPr>
          <a:xfrm rot="0">
            <a:off x="10752465" y="3176414"/>
            <a:ext cx="7681846" cy="10355221"/>
          </a:xfrm>
          <a:prstGeom prst="rect">
            <a:avLst/>
          </a:prstGeom>
          <a:solidFill>
            <a:srgbClr val="F2FEF8"/>
          </a:solidFill>
        </p:spPr>
      </p:sp>
      <p:sp>
        <p:nvSpPr>
          <p:cNvPr name="Freeform 6" id="6"/>
          <p:cNvSpPr/>
          <p:nvPr/>
        </p:nvSpPr>
        <p:spPr>
          <a:xfrm flipH="false" flipV="false" rot="0">
            <a:off x="10752465" y="4307477"/>
            <a:ext cx="7535535" cy="4410752"/>
          </a:xfrm>
          <a:custGeom>
            <a:avLst/>
            <a:gdLst/>
            <a:ahLst/>
            <a:cxnLst/>
            <a:rect r="r" b="b" t="t" l="l"/>
            <a:pathLst>
              <a:path h="4410752" w="7535535">
                <a:moveTo>
                  <a:pt x="0" y="0"/>
                </a:moveTo>
                <a:lnTo>
                  <a:pt x="7535535" y="0"/>
                </a:lnTo>
                <a:lnTo>
                  <a:pt x="7535535" y="4410752"/>
                </a:lnTo>
                <a:lnTo>
                  <a:pt x="0" y="4410752"/>
                </a:lnTo>
                <a:lnTo>
                  <a:pt x="0" y="0"/>
                </a:lnTo>
                <a:close/>
              </a:path>
            </a:pathLst>
          </a:custGeom>
          <a:blipFill>
            <a:blip r:embed="rId4"/>
            <a:stretch>
              <a:fillRect l="0" t="0" r="0" b="0"/>
            </a:stretch>
          </a:blipFill>
        </p:spPr>
      </p:sp>
      <p:sp>
        <p:nvSpPr>
          <p:cNvPr name="TextBox 7" id="7"/>
          <p:cNvSpPr txBox="true"/>
          <p:nvPr/>
        </p:nvSpPr>
        <p:spPr>
          <a:xfrm rot="0">
            <a:off x="3075436" y="415328"/>
            <a:ext cx="14001443" cy="1878196"/>
          </a:xfrm>
          <a:prstGeom prst="rect">
            <a:avLst/>
          </a:prstGeom>
        </p:spPr>
        <p:txBody>
          <a:bodyPr anchor="t" rtlCol="false" tIns="0" lIns="0" bIns="0" rIns="0">
            <a:spAutoFit/>
          </a:bodyPr>
          <a:lstStyle/>
          <a:p>
            <a:pPr algn="l">
              <a:lnSpc>
                <a:spcPts val="7199"/>
              </a:lnSpc>
            </a:pPr>
            <a:r>
              <a:rPr lang="en-US" sz="7199" b="true">
                <a:solidFill>
                  <a:srgbClr val="191919"/>
                </a:solidFill>
                <a:latin typeface="Public Sans Heavy"/>
                <a:ea typeface="Public Sans Heavy"/>
                <a:cs typeface="Public Sans Heavy"/>
                <a:sym typeface="Public Sans Heavy"/>
              </a:rPr>
              <a:t>3. Xâ</a:t>
            </a:r>
            <a:r>
              <a:rPr lang="en-US" sz="7199" b="true">
                <a:solidFill>
                  <a:srgbClr val="191919"/>
                </a:solidFill>
                <a:latin typeface="Public Sans Heavy"/>
                <a:ea typeface="Public Sans Heavy"/>
                <a:cs typeface="Public Sans Heavy"/>
                <a:sym typeface="Public Sans Heavy"/>
              </a:rPr>
              <a:t>y dựng hệ thống Thương mại điện tử </a:t>
            </a:r>
          </a:p>
        </p:txBody>
      </p:sp>
      <p:sp>
        <p:nvSpPr>
          <p:cNvPr name="TextBox 8" id="8"/>
          <p:cNvSpPr txBox="true"/>
          <p:nvPr/>
        </p:nvSpPr>
        <p:spPr>
          <a:xfrm rot="0">
            <a:off x="2594394" y="2217324"/>
            <a:ext cx="15839917" cy="712988"/>
          </a:xfrm>
          <a:prstGeom prst="rect">
            <a:avLst/>
          </a:prstGeom>
        </p:spPr>
        <p:txBody>
          <a:bodyPr anchor="t" rtlCol="false" tIns="0" lIns="0" bIns="0" rIns="0">
            <a:spAutoFit/>
          </a:bodyPr>
          <a:lstStyle/>
          <a:p>
            <a:pPr algn="l">
              <a:lnSpc>
                <a:spcPts val="5853"/>
              </a:lnSpc>
            </a:pPr>
            <a:r>
              <a:rPr lang="en-US" sz="4180" b="true">
                <a:solidFill>
                  <a:srgbClr val="191919"/>
                </a:solidFill>
                <a:latin typeface="Noto Sans Bold"/>
                <a:ea typeface="Noto Sans Bold"/>
                <a:cs typeface="Noto Sans Bold"/>
                <a:sym typeface="Noto Sans Bold"/>
              </a:rPr>
              <a:t>3.2.1 Quy trình đăng ký &amp; Thiết lập gian hàng </a:t>
            </a:r>
          </a:p>
        </p:txBody>
      </p:sp>
      <p:sp>
        <p:nvSpPr>
          <p:cNvPr name="TextBox 9" id="9"/>
          <p:cNvSpPr txBox="true"/>
          <p:nvPr/>
        </p:nvSpPr>
        <p:spPr>
          <a:xfrm rot="0">
            <a:off x="473424" y="9617132"/>
            <a:ext cx="6899312" cy="247650"/>
          </a:xfrm>
          <a:prstGeom prst="rect">
            <a:avLst/>
          </a:prstGeom>
        </p:spPr>
        <p:txBody>
          <a:bodyPr anchor="t" rtlCol="false" tIns="0" lIns="0" bIns="0" rIns="0">
            <a:spAutoFit/>
          </a:bodyPr>
          <a:lstStyle/>
          <a:p>
            <a:pPr algn="l" marL="0" indent="0" lvl="0">
              <a:lnSpc>
                <a:spcPts val="1919"/>
              </a:lnSpc>
              <a:spcBef>
                <a:spcPct val="0"/>
              </a:spcBef>
            </a:pPr>
            <a:r>
              <a:rPr lang="en-US" b="true" sz="1599" spc="159">
                <a:solidFill>
                  <a:srgbClr val="191919"/>
                </a:solidFill>
                <a:latin typeface="Public Sans Bold"/>
                <a:ea typeface="Public Sans Bold"/>
                <a:cs typeface="Public Sans Bold"/>
                <a:sym typeface="Public Sans Bold"/>
              </a:rPr>
              <a:t>SYNW</a:t>
            </a:r>
            <a:r>
              <a:rPr lang="en-US" b="true" sz="1599" spc="159" u="none">
                <a:solidFill>
                  <a:srgbClr val="191919"/>
                </a:solidFill>
                <a:latin typeface="Public Sans Bold"/>
                <a:ea typeface="Public Sans Bold"/>
                <a:cs typeface="Public Sans Bold"/>
                <a:sym typeface="Public Sans Bold"/>
              </a:rPr>
              <a:t>AVECO </a:t>
            </a:r>
          </a:p>
        </p:txBody>
      </p:sp>
      <p:sp>
        <p:nvSpPr>
          <p:cNvPr name="TextBox 10" id="10"/>
          <p:cNvSpPr txBox="true"/>
          <p:nvPr/>
        </p:nvSpPr>
        <p:spPr>
          <a:xfrm rot="0">
            <a:off x="4054511" y="4119273"/>
            <a:ext cx="5763495" cy="5530971"/>
          </a:xfrm>
          <a:prstGeom prst="rect">
            <a:avLst/>
          </a:prstGeom>
        </p:spPr>
        <p:txBody>
          <a:bodyPr anchor="t" rtlCol="false" tIns="0" lIns="0" bIns="0" rIns="0">
            <a:spAutoFit/>
          </a:bodyPr>
          <a:lstStyle/>
          <a:p>
            <a:pPr algn="l" marL="482018" indent="-241009" lvl="1">
              <a:lnSpc>
                <a:spcPts val="3125"/>
              </a:lnSpc>
              <a:spcBef>
                <a:spcPct val="0"/>
              </a:spcBef>
              <a:buFont typeface="Arial"/>
              <a:buChar char="•"/>
            </a:pPr>
            <a:r>
              <a:rPr lang="en-US" sz="2232" spc="44">
                <a:solidFill>
                  <a:srgbClr val="FFFFFF"/>
                </a:solidFill>
                <a:latin typeface="Public Sans"/>
                <a:ea typeface="Public Sans"/>
                <a:cs typeface="Public Sans"/>
                <a:sym typeface="Public Sans"/>
              </a:rPr>
              <a:t>Thiết</a:t>
            </a:r>
            <a:r>
              <a:rPr lang="en-US" sz="2232" spc="44">
                <a:solidFill>
                  <a:srgbClr val="FFFFFF"/>
                </a:solidFill>
                <a:latin typeface="Public Sans"/>
                <a:ea typeface="Public Sans"/>
                <a:cs typeface="Public Sans"/>
                <a:sym typeface="Public Sans"/>
              </a:rPr>
              <a:t> kế hình ảnh đồng bộ:</a:t>
            </a:r>
          </a:p>
          <a:p>
            <a:pPr algn="l" marL="964036" indent="-321345" lvl="2">
              <a:lnSpc>
                <a:spcPts val="3125"/>
              </a:lnSpc>
              <a:spcBef>
                <a:spcPct val="0"/>
              </a:spcBef>
              <a:buFont typeface="Arial"/>
              <a:buChar char="⚬"/>
            </a:pPr>
            <a:r>
              <a:rPr lang="en-US" sz="2232" spc="44">
                <a:solidFill>
                  <a:srgbClr val="FFFFFF"/>
                </a:solidFill>
                <a:latin typeface="Public Sans"/>
                <a:ea typeface="Public Sans"/>
                <a:cs typeface="Public Sans"/>
                <a:sym typeface="Public Sans"/>
              </a:rPr>
              <a:t>Sử</a:t>
            </a:r>
            <a:r>
              <a:rPr lang="en-US" sz="2232" spc="44">
                <a:solidFill>
                  <a:srgbClr val="FFFFFF"/>
                </a:solidFill>
                <a:latin typeface="Public Sans"/>
                <a:ea typeface="Public Sans"/>
                <a:cs typeface="Public Sans"/>
                <a:sym typeface="Public Sans"/>
              </a:rPr>
              <a:t> dụng khung ảnh thương hiệu thống nhất cho toàn bộ</a:t>
            </a:r>
            <a:r>
              <a:rPr lang="en-US" sz="2232" spc="44">
                <a:solidFill>
                  <a:srgbClr val="FFFFFF"/>
                </a:solidFill>
                <a:latin typeface="Public Sans"/>
                <a:ea typeface="Public Sans"/>
                <a:cs typeface="Public Sans"/>
                <a:sym typeface="Public Sans"/>
              </a:rPr>
              <a:t> danh</a:t>
            </a:r>
            <a:r>
              <a:rPr lang="en-US" sz="2232" spc="44">
                <a:solidFill>
                  <a:srgbClr val="FFFFFF"/>
                </a:solidFill>
                <a:latin typeface="Public Sans"/>
                <a:ea typeface="Public Sans"/>
                <a:cs typeface="Public Sans"/>
                <a:sym typeface="Public Sans"/>
              </a:rPr>
              <a:t> mục sản phẩm.</a:t>
            </a:r>
          </a:p>
          <a:p>
            <a:pPr algn="l" marL="964036" indent="-321345" lvl="2">
              <a:lnSpc>
                <a:spcPts val="3125"/>
              </a:lnSpc>
              <a:spcBef>
                <a:spcPct val="0"/>
              </a:spcBef>
              <a:buFont typeface="Arial"/>
              <a:buChar char="⚬"/>
            </a:pPr>
            <a:r>
              <a:rPr lang="en-US" sz="2232" spc="44">
                <a:solidFill>
                  <a:srgbClr val="FFFFFF"/>
                </a:solidFill>
                <a:latin typeface="Public Sans"/>
                <a:ea typeface="Public Sans"/>
                <a:cs typeface="Public Sans"/>
                <a:sym typeface="Public Sans"/>
              </a:rPr>
              <a:t>Làm </a:t>
            </a:r>
            <a:r>
              <a:rPr lang="en-US" sz="2232" spc="44">
                <a:solidFill>
                  <a:srgbClr val="FFFFFF"/>
                </a:solidFill>
                <a:latin typeface="Public Sans"/>
                <a:ea typeface="Public Sans"/>
                <a:cs typeface="Public Sans"/>
                <a:sym typeface="Public Sans"/>
              </a:rPr>
              <a:t>nổi bật các tính năng cốt lõi của thiết bị IoT ngay trên ảnh đại diện.</a:t>
            </a:r>
          </a:p>
          <a:p>
            <a:pPr algn="l" marL="482018" indent="-241009" lvl="1">
              <a:lnSpc>
                <a:spcPts val="3125"/>
              </a:lnSpc>
              <a:spcBef>
                <a:spcPct val="0"/>
              </a:spcBef>
              <a:buFont typeface="Arial"/>
              <a:buChar char="•"/>
            </a:pPr>
            <a:r>
              <a:rPr lang="en-US" sz="2232" spc="44">
                <a:solidFill>
                  <a:srgbClr val="FFFFFF"/>
                </a:solidFill>
                <a:latin typeface="Public Sans"/>
                <a:ea typeface="Public Sans"/>
                <a:cs typeface="Public Sans"/>
                <a:sym typeface="Public Sans"/>
              </a:rPr>
              <a:t>Tính nhất quá</a:t>
            </a:r>
            <a:r>
              <a:rPr lang="en-US" sz="2232" spc="44">
                <a:solidFill>
                  <a:srgbClr val="FFFFFF"/>
                </a:solidFill>
                <a:latin typeface="Public Sans"/>
                <a:ea typeface="Public Sans"/>
                <a:cs typeface="Public Sans"/>
                <a:sym typeface="Public Sans"/>
              </a:rPr>
              <a:t>n dữ liệu (Data Integrity):</a:t>
            </a:r>
          </a:p>
          <a:p>
            <a:pPr algn="l" marL="964036" indent="-321345" lvl="2">
              <a:lnSpc>
                <a:spcPts val="3125"/>
              </a:lnSpc>
              <a:spcBef>
                <a:spcPct val="0"/>
              </a:spcBef>
              <a:buFont typeface="Arial"/>
              <a:buChar char="⚬"/>
            </a:pPr>
            <a:r>
              <a:rPr lang="en-US" sz="2232" spc="44">
                <a:solidFill>
                  <a:srgbClr val="FFFFFF"/>
                </a:solidFill>
                <a:latin typeface="Public Sans"/>
                <a:ea typeface="Public Sans"/>
                <a:cs typeface="Public Sans"/>
                <a:sym typeface="Public Sans"/>
              </a:rPr>
              <a:t>Nội</a:t>
            </a:r>
            <a:r>
              <a:rPr lang="en-US" sz="2232" spc="44">
                <a:solidFill>
                  <a:srgbClr val="FFFFFF"/>
                </a:solidFill>
                <a:latin typeface="Public Sans"/>
                <a:ea typeface="Public Sans"/>
                <a:cs typeface="Public Sans"/>
                <a:sym typeface="Public Sans"/>
              </a:rPr>
              <a:t> dung mô tả trích xuất trực tiếp từ Cơ sở dữ liệu Website (MySQL).</a:t>
            </a:r>
          </a:p>
          <a:p>
            <a:pPr algn="l" marL="964036" indent="-321345" lvl="2">
              <a:lnSpc>
                <a:spcPts val="3125"/>
              </a:lnSpc>
              <a:spcBef>
                <a:spcPct val="0"/>
              </a:spcBef>
              <a:buFont typeface="Arial"/>
              <a:buChar char="⚬"/>
            </a:pPr>
            <a:r>
              <a:rPr lang="en-US" sz="2232" spc="44">
                <a:solidFill>
                  <a:srgbClr val="FFFFFF"/>
                </a:solidFill>
                <a:latin typeface="Public Sans"/>
                <a:ea typeface="Public Sans"/>
                <a:cs typeface="Public Sans"/>
                <a:sym typeface="Public Sans"/>
              </a:rPr>
              <a:t>Đảm bảo độ chính xác các thông số: CPU, bộ nhớ, chuẩn kết nối Wi-Fi/Bluetooth.</a:t>
            </a:r>
          </a:p>
          <a:p>
            <a:pPr algn="l">
              <a:lnSpc>
                <a:spcPts val="312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381862" y="0"/>
            <a:ext cx="13583123" cy="10074150"/>
            <a:chOff x="0" y="0"/>
            <a:chExt cx="13716000" cy="10172700"/>
          </a:xfrm>
        </p:grpSpPr>
        <p:sp>
          <p:nvSpPr>
            <p:cNvPr name="Freeform 3" id="3"/>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t="-393" r="0" b="-393"/>
              </a:stretch>
            </a:blipFill>
          </p:spPr>
        </p:sp>
        <p:sp>
          <p:nvSpPr>
            <p:cNvPr name="Freeform 4" id="4"/>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12858" t="0" r="-12858" b="0"/>
              </a:stretch>
            </a:blipFill>
          </p:spPr>
        </p:sp>
      </p:grpSp>
      <p:sp>
        <p:nvSpPr>
          <p:cNvPr name="AutoShape 5" id="5"/>
          <p:cNvSpPr/>
          <p:nvPr/>
        </p:nvSpPr>
        <p:spPr>
          <a:xfrm rot="0">
            <a:off x="-545621" y="9258300"/>
            <a:ext cx="19566866" cy="1156820"/>
          </a:xfrm>
          <a:prstGeom prst="rect">
            <a:avLst/>
          </a:prstGeom>
          <a:solidFill>
            <a:srgbClr val="191919"/>
          </a:solidFill>
        </p:spPr>
      </p:sp>
      <p:grpSp>
        <p:nvGrpSpPr>
          <p:cNvPr name="Group 6" id="6"/>
          <p:cNvGrpSpPr/>
          <p:nvPr/>
        </p:nvGrpSpPr>
        <p:grpSpPr>
          <a:xfrm rot="0">
            <a:off x="6664780" y="-1028700"/>
            <a:ext cx="12174084" cy="10287000"/>
            <a:chOff x="0" y="0"/>
            <a:chExt cx="2914308" cy="2462566"/>
          </a:xfrm>
        </p:grpSpPr>
        <p:sp>
          <p:nvSpPr>
            <p:cNvPr name="Freeform 7" id="7"/>
            <p:cNvSpPr/>
            <p:nvPr/>
          </p:nvSpPr>
          <p:spPr>
            <a:xfrm flipH="false" flipV="false" rot="0">
              <a:off x="0" y="0"/>
              <a:ext cx="2914308" cy="2462566"/>
            </a:xfrm>
            <a:custGeom>
              <a:avLst/>
              <a:gdLst/>
              <a:ahLst/>
              <a:cxnLst/>
              <a:rect r="r" b="b" t="t" l="l"/>
              <a:pathLst>
                <a:path h="2462566" w="2914308">
                  <a:moveTo>
                    <a:pt x="2789848" y="2462566"/>
                  </a:moveTo>
                  <a:lnTo>
                    <a:pt x="124460" y="2462566"/>
                  </a:lnTo>
                  <a:cubicBezTo>
                    <a:pt x="55880" y="2462566"/>
                    <a:pt x="0" y="2406686"/>
                    <a:pt x="0" y="2338106"/>
                  </a:cubicBezTo>
                  <a:lnTo>
                    <a:pt x="0" y="124460"/>
                  </a:lnTo>
                  <a:cubicBezTo>
                    <a:pt x="0" y="55880"/>
                    <a:pt x="55880" y="0"/>
                    <a:pt x="124460" y="0"/>
                  </a:cubicBezTo>
                  <a:lnTo>
                    <a:pt x="2789848" y="0"/>
                  </a:lnTo>
                  <a:cubicBezTo>
                    <a:pt x="2858428" y="0"/>
                    <a:pt x="2914308" y="55880"/>
                    <a:pt x="2914308" y="124460"/>
                  </a:cubicBezTo>
                  <a:lnTo>
                    <a:pt x="2914308" y="2338106"/>
                  </a:lnTo>
                  <a:cubicBezTo>
                    <a:pt x="2914308" y="2406686"/>
                    <a:pt x="2858428" y="2462566"/>
                    <a:pt x="2789848" y="2462566"/>
                  </a:cubicBezTo>
                  <a:close/>
                </a:path>
              </a:pathLst>
            </a:custGeom>
            <a:solidFill>
              <a:srgbClr val="FEE600"/>
            </a:solidFill>
          </p:spPr>
        </p:sp>
      </p:grpSp>
      <p:sp>
        <p:nvSpPr>
          <p:cNvPr name="Freeform 8" id="8"/>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6664780" y="0"/>
            <a:ext cx="13184830" cy="4179268"/>
            <a:chOff x="0" y="0"/>
            <a:chExt cx="17579773" cy="5572357"/>
          </a:xfrm>
        </p:grpSpPr>
        <p:sp>
          <p:nvSpPr>
            <p:cNvPr name="TextBox 10" id="10"/>
            <p:cNvSpPr txBox="true"/>
            <p:nvPr/>
          </p:nvSpPr>
          <p:spPr>
            <a:xfrm rot="0">
              <a:off x="0" y="104775"/>
              <a:ext cx="17579773" cy="2054933"/>
            </a:xfrm>
            <a:prstGeom prst="rect">
              <a:avLst/>
            </a:prstGeom>
          </p:spPr>
          <p:txBody>
            <a:bodyPr anchor="t" rtlCol="false" tIns="0" lIns="0" bIns="0" rIns="0">
              <a:spAutoFit/>
            </a:bodyPr>
            <a:lstStyle/>
            <a:p>
              <a:pPr algn="l" marL="0" indent="0" lvl="0">
                <a:lnSpc>
                  <a:spcPts val="5948"/>
                </a:lnSpc>
              </a:pPr>
              <a:r>
                <a:rPr lang="en-US" b="true" sz="5948">
                  <a:solidFill>
                    <a:srgbClr val="191919"/>
                  </a:solidFill>
                  <a:latin typeface="Public Sans Heavy"/>
                  <a:ea typeface="Public Sans Heavy"/>
                  <a:cs typeface="Public Sans Heavy"/>
                  <a:sym typeface="Public Sans Heavy"/>
                </a:rPr>
                <a:t>I.Tổ</a:t>
              </a:r>
              <a:r>
                <a:rPr lang="en-US" b="true" sz="5948">
                  <a:solidFill>
                    <a:srgbClr val="191919"/>
                  </a:solidFill>
                  <a:latin typeface="Public Sans Heavy"/>
                  <a:ea typeface="Public Sans Heavy"/>
                  <a:cs typeface="Public Sans Heavy"/>
                  <a:sym typeface="Public Sans Heavy"/>
                </a:rPr>
                <a:t>NG QUAN DỰ ÁN</a:t>
              </a:r>
            </a:p>
            <a:p>
              <a:pPr algn="l" marL="0" indent="0" lvl="0">
                <a:lnSpc>
                  <a:spcPts val="5685"/>
                </a:lnSpc>
              </a:pPr>
            </a:p>
          </p:txBody>
        </p:sp>
        <p:sp>
          <p:nvSpPr>
            <p:cNvPr name="TextBox 11" id="11"/>
            <p:cNvSpPr txBox="true"/>
            <p:nvPr/>
          </p:nvSpPr>
          <p:spPr>
            <a:xfrm rot="0">
              <a:off x="0" y="4135784"/>
              <a:ext cx="12359693" cy="611720"/>
            </a:xfrm>
            <a:prstGeom prst="rect">
              <a:avLst/>
            </a:prstGeom>
          </p:spPr>
          <p:txBody>
            <a:bodyPr anchor="t" rtlCol="false" tIns="0" lIns="0" bIns="0" rIns="0">
              <a:spAutoFit/>
            </a:bodyPr>
            <a:lstStyle/>
            <a:p>
              <a:pPr algn="l">
                <a:lnSpc>
                  <a:spcPts val="3582"/>
                </a:lnSpc>
              </a:pPr>
            </a:p>
          </p:txBody>
        </p:sp>
        <p:sp>
          <p:nvSpPr>
            <p:cNvPr name="TextBox 12" id="12"/>
            <p:cNvSpPr txBox="true"/>
            <p:nvPr/>
          </p:nvSpPr>
          <p:spPr>
            <a:xfrm rot="0">
              <a:off x="0" y="5190782"/>
              <a:ext cx="12359693" cy="381574"/>
            </a:xfrm>
            <a:prstGeom prst="rect">
              <a:avLst/>
            </a:prstGeom>
          </p:spPr>
          <p:txBody>
            <a:bodyPr anchor="t" rtlCol="false" tIns="0" lIns="0" bIns="0" rIns="0">
              <a:spAutoFit/>
            </a:bodyPr>
            <a:lstStyle/>
            <a:p>
              <a:pPr algn="l" marL="0" indent="0" lvl="1">
                <a:lnSpc>
                  <a:spcPts val="2397"/>
                </a:lnSpc>
                <a:spcBef>
                  <a:spcPct val="0"/>
                </a:spcBef>
              </a:pPr>
            </a:p>
          </p:txBody>
        </p:sp>
      </p:grpSp>
      <p:sp>
        <p:nvSpPr>
          <p:cNvPr name="TextBox 13" id="13"/>
          <p:cNvSpPr txBox="true"/>
          <p:nvPr/>
        </p:nvSpPr>
        <p:spPr>
          <a:xfrm rot="0">
            <a:off x="6885439" y="2708043"/>
            <a:ext cx="11402561" cy="4034155"/>
          </a:xfrm>
          <a:prstGeom prst="rect">
            <a:avLst/>
          </a:prstGeom>
        </p:spPr>
        <p:txBody>
          <a:bodyPr anchor="t" rtlCol="false" tIns="0" lIns="0" bIns="0" rIns="0">
            <a:spAutoFit/>
          </a:bodyPr>
          <a:lstStyle/>
          <a:p>
            <a:pPr algn="l">
              <a:lnSpc>
                <a:spcPts val="3200"/>
              </a:lnSpc>
            </a:pPr>
            <a:r>
              <a:rPr lang="en-US" b="true" sz="3200">
                <a:solidFill>
                  <a:srgbClr val="000000"/>
                </a:solidFill>
                <a:latin typeface="Public Sans Bold"/>
                <a:ea typeface="Public Sans Bold"/>
                <a:cs typeface="Public Sans Bold"/>
                <a:sym typeface="Public Sans Bold"/>
              </a:rPr>
              <a:t> Ý nghĩa thương hiệu </a:t>
            </a:r>
          </a:p>
          <a:p>
            <a:pPr algn="l">
              <a:lnSpc>
                <a:spcPts val="3200"/>
              </a:lnSpc>
            </a:pPr>
          </a:p>
          <a:p>
            <a:pPr algn="l" marL="690881" indent="-345440" lvl="1">
              <a:lnSpc>
                <a:spcPts val="3200"/>
              </a:lnSpc>
              <a:buFont typeface="Arial"/>
              <a:buChar char="•"/>
            </a:pPr>
            <a:r>
              <a:rPr lang="en-US" sz="3200">
                <a:solidFill>
                  <a:srgbClr val="000000"/>
                </a:solidFill>
                <a:latin typeface="Public Sans"/>
                <a:ea typeface="Public Sans"/>
                <a:cs typeface="Public Sans"/>
                <a:sym typeface="Public Sans"/>
              </a:rPr>
              <a:t>SYN (Synergy &amp; Synchronicity): nguyên lý hiệp lực giá trí tổng thể luôn lớn hơn giá trị thành phần và đồng bộ hóa tuyệt đối giữa các thiết bị rời rạc.</a:t>
            </a:r>
          </a:p>
          <a:p>
            <a:pPr algn="l" marL="690881" indent="-345440" lvl="1">
              <a:lnSpc>
                <a:spcPts val="3200"/>
              </a:lnSpc>
              <a:buFont typeface="Arial"/>
              <a:buChar char="•"/>
            </a:pPr>
            <a:r>
              <a:rPr lang="en-US" sz="3200">
                <a:solidFill>
                  <a:srgbClr val="000000"/>
                </a:solidFill>
                <a:latin typeface="Public Sans"/>
                <a:ea typeface="Public Sans"/>
                <a:cs typeface="Public Sans"/>
                <a:sym typeface="Public Sans"/>
              </a:rPr>
              <a:t>WAV (Wave): Làn sóng công nghệ không dây, sự lan tỏa và kết nối không giới hạn.</a:t>
            </a:r>
          </a:p>
          <a:p>
            <a:pPr algn="l" marL="690881" indent="-345440" lvl="1">
              <a:lnSpc>
                <a:spcPts val="3200"/>
              </a:lnSpc>
              <a:buFont typeface="Arial"/>
              <a:buChar char="•"/>
            </a:pPr>
            <a:r>
              <a:rPr lang="en-US" sz="3200">
                <a:solidFill>
                  <a:srgbClr val="000000"/>
                </a:solidFill>
                <a:latin typeface="Public Sans"/>
                <a:ea typeface="Public Sans"/>
                <a:cs typeface="Public Sans"/>
                <a:sym typeface="Public Sans"/>
              </a:rPr>
              <a:t>ECO (Ecosystem, Ecomomic, E-commerce): Hệ sinh thái thiết bị thông minh bền vững, tối ưu hóa hiệu quả kinh tế.</a:t>
            </a:r>
          </a:p>
          <a:p>
            <a:pPr algn="l">
              <a:lnSpc>
                <a:spcPts val="3200"/>
              </a:lnSpc>
            </a:pPr>
          </a:p>
        </p:txBody>
      </p:sp>
      <p:sp>
        <p:nvSpPr>
          <p:cNvPr name="TextBox 14" id="14"/>
          <p:cNvSpPr txBox="true"/>
          <p:nvPr/>
        </p:nvSpPr>
        <p:spPr>
          <a:xfrm rot="0">
            <a:off x="806579" y="9535720"/>
            <a:ext cx="1817370" cy="300990"/>
          </a:xfrm>
          <a:prstGeom prst="rect">
            <a:avLst/>
          </a:prstGeom>
        </p:spPr>
        <p:txBody>
          <a:bodyPr anchor="t" rtlCol="false" tIns="0" lIns="0" bIns="0" rIns="0">
            <a:spAutoFit/>
          </a:bodyPr>
          <a:lstStyle/>
          <a:p>
            <a:pPr algn="ctr">
              <a:lnSpc>
                <a:spcPts val="2100"/>
              </a:lnSpc>
              <a:spcBef>
                <a:spcPct val="0"/>
              </a:spcBef>
            </a:pPr>
            <a:r>
              <a:rPr lang="en-US" b="true" sz="2100">
                <a:solidFill>
                  <a:srgbClr val="FFFFFF"/>
                </a:solidFill>
                <a:latin typeface="Public Sans Heavy"/>
                <a:ea typeface="Public Sans Heavy"/>
                <a:cs typeface="Public Sans Heavy"/>
                <a:sym typeface="Public Sans Heavy"/>
              </a:rPr>
              <a:t>SYNWAVECO </a:t>
            </a:r>
          </a:p>
        </p:txBody>
      </p:sp>
      <p:sp>
        <p:nvSpPr>
          <p:cNvPr name="TextBox 15" id="15"/>
          <p:cNvSpPr txBox="true"/>
          <p:nvPr/>
        </p:nvSpPr>
        <p:spPr>
          <a:xfrm rot="0">
            <a:off x="6885439" y="1457331"/>
            <a:ext cx="10393686" cy="419121"/>
          </a:xfrm>
          <a:prstGeom prst="rect">
            <a:avLst/>
          </a:prstGeom>
        </p:spPr>
        <p:txBody>
          <a:bodyPr anchor="t" rtlCol="false" tIns="0" lIns="0" bIns="0" rIns="0">
            <a:spAutoFit/>
          </a:bodyPr>
          <a:lstStyle/>
          <a:p>
            <a:pPr algn="l">
              <a:lnSpc>
                <a:spcPts val="3099"/>
              </a:lnSpc>
              <a:spcBef>
                <a:spcPct val="0"/>
              </a:spcBef>
            </a:pPr>
            <a:r>
              <a:rPr lang="en-US" b="true" sz="3099">
                <a:solidFill>
                  <a:srgbClr val="000000"/>
                </a:solidFill>
                <a:latin typeface="Public Sans Heavy"/>
                <a:ea typeface="Public Sans Heavy"/>
                <a:cs typeface="Public Sans Heavy"/>
                <a:sym typeface="Public Sans Heavy"/>
              </a:rPr>
              <a:t>1.1 Giới thiệu dự án và ý nghĩa thương hiệu SynWavEco</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545621" y="-319177"/>
            <a:ext cx="3140015" cy="10925355"/>
          </a:xfrm>
          <a:prstGeom prst="rect">
            <a:avLst/>
          </a:prstGeom>
          <a:solidFill>
            <a:srgbClr val="FEE600"/>
          </a:solidFill>
        </p:spPr>
      </p:sp>
      <p:sp>
        <p:nvSpPr>
          <p:cNvPr name="AutoShape 4" id="4"/>
          <p:cNvSpPr/>
          <p:nvPr/>
        </p:nvSpPr>
        <p:spPr>
          <a:xfrm rot="0">
            <a:off x="2594394" y="3176414"/>
            <a:ext cx="8230052" cy="10355221"/>
          </a:xfrm>
          <a:prstGeom prst="rect">
            <a:avLst/>
          </a:prstGeom>
          <a:solidFill>
            <a:srgbClr val="000000"/>
          </a:solidFill>
        </p:spPr>
      </p:sp>
      <p:sp>
        <p:nvSpPr>
          <p:cNvPr name="AutoShape 5" id="5"/>
          <p:cNvSpPr/>
          <p:nvPr/>
        </p:nvSpPr>
        <p:spPr>
          <a:xfrm rot="0">
            <a:off x="10752465" y="3176414"/>
            <a:ext cx="7681846" cy="10355221"/>
          </a:xfrm>
          <a:prstGeom prst="rect">
            <a:avLst/>
          </a:prstGeom>
          <a:solidFill>
            <a:srgbClr val="F2FEF8"/>
          </a:solidFill>
        </p:spPr>
      </p:sp>
      <p:sp>
        <p:nvSpPr>
          <p:cNvPr name="TextBox 6" id="6"/>
          <p:cNvSpPr txBox="true"/>
          <p:nvPr/>
        </p:nvSpPr>
        <p:spPr>
          <a:xfrm rot="0">
            <a:off x="3075436" y="415328"/>
            <a:ext cx="14001443" cy="1878196"/>
          </a:xfrm>
          <a:prstGeom prst="rect">
            <a:avLst/>
          </a:prstGeom>
        </p:spPr>
        <p:txBody>
          <a:bodyPr anchor="t" rtlCol="false" tIns="0" lIns="0" bIns="0" rIns="0">
            <a:spAutoFit/>
          </a:bodyPr>
          <a:lstStyle/>
          <a:p>
            <a:pPr algn="l">
              <a:lnSpc>
                <a:spcPts val="7199"/>
              </a:lnSpc>
            </a:pPr>
            <a:r>
              <a:rPr lang="en-US" sz="7199" b="true">
                <a:solidFill>
                  <a:srgbClr val="191919"/>
                </a:solidFill>
                <a:latin typeface="Public Sans Heavy"/>
                <a:ea typeface="Public Sans Heavy"/>
                <a:cs typeface="Public Sans Heavy"/>
                <a:sym typeface="Public Sans Heavy"/>
              </a:rPr>
              <a:t>3. Xâ</a:t>
            </a:r>
            <a:r>
              <a:rPr lang="en-US" sz="7199" b="true">
                <a:solidFill>
                  <a:srgbClr val="191919"/>
                </a:solidFill>
                <a:latin typeface="Public Sans Heavy"/>
                <a:ea typeface="Public Sans Heavy"/>
                <a:cs typeface="Public Sans Heavy"/>
                <a:sym typeface="Public Sans Heavy"/>
              </a:rPr>
              <a:t>y dựng hệ thống Thương mại điện tử </a:t>
            </a:r>
          </a:p>
        </p:txBody>
      </p:sp>
      <p:sp>
        <p:nvSpPr>
          <p:cNvPr name="TextBox 7" id="7"/>
          <p:cNvSpPr txBox="true"/>
          <p:nvPr/>
        </p:nvSpPr>
        <p:spPr>
          <a:xfrm rot="0">
            <a:off x="2594394" y="2217324"/>
            <a:ext cx="15839917" cy="712988"/>
          </a:xfrm>
          <a:prstGeom prst="rect">
            <a:avLst/>
          </a:prstGeom>
        </p:spPr>
        <p:txBody>
          <a:bodyPr anchor="t" rtlCol="false" tIns="0" lIns="0" bIns="0" rIns="0">
            <a:spAutoFit/>
          </a:bodyPr>
          <a:lstStyle/>
          <a:p>
            <a:pPr algn="l">
              <a:lnSpc>
                <a:spcPts val="5853"/>
              </a:lnSpc>
            </a:pPr>
            <a:r>
              <a:rPr lang="en-US" sz="4180" b="true">
                <a:solidFill>
                  <a:srgbClr val="191919"/>
                </a:solidFill>
                <a:latin typeface="Noto Sans Bold"/>
                <a:ea typeface="Noto Sans Bold"/>
                <a:cs typeface="Noto Sans Bold"/>
                <a:sym typeface="Noto Sans Bold"/>
              </a:rPr>
              <a:t>3.2.1 Quy trình đăng ký &amp; Thiết lập gian hàng </a:t>
            </a:r>
          </a:p>
        </p:txBody>
      </p:sp>
      <p:sp>
        <p:nvSpPr>
          <p:cNvPr name="TextBox 8" id="8"/>
          <p:cNvSpPr txBox="true"/>
          <p:nvPr/>
        </p:nvSpPr>
        <p:spPr>
          <a:xfrm rot="0">
            <a:off x="473424" y="9617132"/>
            <a:ext cx="6899312" cy="247650"/>
          </a:xfrm>
          <a:prstGeom prst="rect">
            <a:avLst/>
          </a:prstGeom>
        </p:spPr>
        <p:txBody>
          <a:bodyPr anchor="t" rtlCol="false" tIns="0" lIns="0" bIns="0" rIns="0">
            <a:spAutoFit/>
          </a:bodyPr>
          <a:lstStyle/>
          <a:p>
            <a:pPr algn="l" marL="0" indent="0" lvl="0">
              <a:lnSpc>
                <a:spcPts val="1919"/>
              </a:lnSpc>
              <a:spcBef>
                <a:spcPct val="0"/>
              </a:spcBef>
            </a:pPr>
            <a:r>
              <a:rPr lang="en-US" b="true" sz="1599" spc="159">
                <a:solidFill>
                  <a:srgbClr val="191919"/>
                </a:solidFill>
                <a:latin typeface="Public Sans Bold"/>
                <a:ea typeface="Public Sans Bold"/>
                <a:cs typeface="Public Sans Bold"/>
                <a:sym typeface="Public Sans Bold"/>
              </a:rPr>
              <a:t>SYNW</a:t>
            </a:r>
            <a:r>
              <a:rPr lang="en-US" b="true" sz="1599" spc="159" u="none">
                <a:solidFill>
                  <a:srgbClr val="191919"/>
                </a:solidFill>
                <a:latin typeface="Public Sans Bold"/>
                <a:ea typeface="Public Sans Bold"/>
                <a:cs typeface="Public Sans Bold"/>
                <a:sym typeface="Public Sans Bold"/>
              </a:rPr>
              <a:t>AVECO </a:t>
            </a:r>
          </a:p>
        </p:txBody>
      </p:sp>
      <p:sp>
        <p:nvSpPr>
          <p:cNvPr name="TextBox 9" id="9"/>
          <p:cNvSpPr txBox="true"/>
          <p:nvPr/>
        </p:nvSpPr>
        <p:spPr>
          <a:xfrm rot="0">
            <a:off x="3923080" y="3568998"/>
            <a:ext cx="5152106" cy="6718002"/>
          </a:xfrm>
          <a:prstGeom prst="rect">
            <a:avLst/>
          </a:prstGeom>
        </p:spPr>
        <p:txBody>
          <a:bodyPr anchor="t" rtlCol="false" tIns="0" lIns="0" bIns="0" rIns="0">
            <a:spAutoFit/>
          </a:bodyPr>
          <a:lstStyle/>
          <a:p>
            <a:pPr algn="l" marL="430886" indent="-215443" lvl="1">
              <a:lnSpc>
                <a:spcPts val="2794"/>
              </a:lnSpc>
              <a:spcBef>
                <a:spcPct val="0"/>
              </a:spcBef>
              <a:buFont typeface="Arial"/>
              <a:buChar char="•"/>
            </a:pPr>
            <a:r>
              <a:rPr lang="en-US" sz="1995" spc="39">
                <a:solidFill>
                  <a:srgbClr val="FFFFFF"/>
                </a:solidFill>
                <a:latin typeface="Public Sans"/>
                <a:ea typeface="Public Sans"/>
                <a:cs typeface="Public Sans"/>
                <a:sym typeface="Public Sans"/>
              </a:rPr>
              <a:t>Công</a:t>
            </a:r>
            <a:r>
              <a:rPr lang="en-US" sz="1995" spc="39">
                <a:solidFill>
                  <a:srgbClr val="FFFFFF"/>
                </a:solidFill>
                <a:latin typeface="Public Sans"/>
                <a:ea typeface="Public Sans"/>
                <a:cs typeface="Public Sans"/>
                <a:sym typeface="Public Sans"/>
              </a:rPr>
              <a:t> cụ Marketing &amp; Chăm sóc khách hàng</a:t>
            </a:r>
          </a:p>
          <a:p>
            <a:pPr algn="l" marL="861771" indent="-287257" lvl="2">
              <a:lnSpc>
                <a:spcPts val="2794"/>
              </a:lnSpc>
              <a:spcBef>
                <a:spcPct val="0"/>
              </a:spcBef>
              <a:buFont typeface="Arial"/>
              <a:buChar char="⚬"/>
            </a:pPr>
            <a:r>
              <a:rPr lang="en-US" sz="1995" spc="39">
                <a:solidFill>
                  <a:srgbClr val="FFFFFF"/>
                </a:solidFill>
                <a:latin typeface="Public Sans"/>
                <a:ea typeface="Public Sans"/>
                <a:cs typeface="Public Sans"/>
                <a:sym typeface="Public Sans"/>
              </a:rPr>
              <a:t>Tận</a:t>
            </a:r>
            <a:r>
              <a:rPr lang="en-US" sz="1995" spc="39">
                <a:solidFill>
                  <a:srgbClr val="FFFFFF"/>
                </a:solidFill>
                <a:latin typeface="Public Sans"/>
                <a:ea typeface="Public Sans"/>
                <a:cs typeface="Public Sans"/>
                <a:sym typeface="Public Sans"/>
              </a:rPr>
              <a:t> dụng công cụ miễn phí của Shopee:</a:t>
            </a:r>
          </a:p>
          <a:p>
            <a:pPr algn="l" marL="861771" indent="-287257" lvl="2">
              <a:lnSpc>
                <a:spcPts val="2794"/>
              </a:lnSpc>
              <a:spcBef>
                <a:spcPct val="0"/>
              </a:spcBef>
              <a:buFont typeface="Arial"/>
              <a:buChar char="⚬"/>
            </a:pPr>
            <a:r>
              <a:rPr lang="en-US" sz="1995" spc="39">
                <a:solidFill>
                  <a:srgbClr val="FFFFFF"/>
                </a:solidFill>
                <a:latin typeface="Public Sans"/>
                <a:ea typeface="Public Sans"/>
                <a:cs typeface="Public Sans"/>
                <a:sym typeface="Public Sans"/>
              </a:rPr>
              <a:t>Top sản phẩm</a:t>
            </a:r>
            <a:r>
              <a:rPr lang="en-US" sz="1995" spc="39">
                <a:solidFill>
                  <a:srgbClr val="FFFFFF"/>
                </a:solidFill>
                <a:latin typeface="Public Sans"/>
                <a:ea typeface="Public Sans"/>
                <a:cs typeface="Public Sans"/>
                <a:sym typeface="Public Sans"/>
              </a:rPr>
              <a:t> bá</a:t>
            </a:r>
            <a:r>
              <a:rPr lang="en-US" sz="1995" spc="39">
                <a:solidFill>
                  <a:srgbClr val="FFFFFF"/>
                </a:solidFill>
                <a:latin typeface="Public Sans"/>
                <a:ea typeface="Public Sans"/>
                <a:cs typeface="Public Sans"/>
                <a:sym typeface="Public Sans"/>
              </a:rPr>
              <a:t>n chạy: Giới thiệu các bộ Kit IoT tích hợp sẵn.</a:t>
            </a:r>
          </a:p>
          <a:p>
            <a:pPr algn="l" marL="430886" indent="-215443" lvl="1">
              <a:lnSpc>
                <a:spcPts val="2794"/>
              </a:lnSpc>
              <a:spcBef>
                <a:spcPct val="0"/>
              </a:spcBef>
              <a:buFont typeface="Arial"/>
              <a:buChar char="•"/>
            </a:pPr>
            <a:r>
              <a:rPr lang="en-US" sz="1995" spc="39">
                <a:solidFill>
                  <a:srgbClr val="FFFFFF"/>
                </a:solidFill>
                <a:latin typeface="Public Sans"/>
                <a:ea typeface="Public Sans"/>
                <a:cs typeface="Public Sans"/>
                <a:sym typeface="Public Sans"/>
              </a:rPr>
              <a:t>Follow Prize (Mã giảm giá cho người theo dõi):</a:t>
            </a:r>
            <a:r>
              <a:rPr lang="en-US" sz="1995" spc="39">
                <a:solidFill>
                  <a:srgbClr val="FFFFFF"/>
                </a:solidFill>
                <a:latin typeface="Public Sans"/>
                <a:ea typeface="Public Sans"/>
                <a:cs typeface="Public Sans"/>
                <a:sym typeface="Public Sans"/>
              </a:rPr>
              <a:t> Chuyể</a:t>
            </a:r>
            <a:r>
              <a:rPr lang="en-US" sz="1995" spc="39">
                <a:solidFill>
                  <a:srgbClr val="FFFFFF"/>
                </a:solidFill>
                <a:latin typeface="Public Sans"/>
                <a:ea typeface="Public Sans"/>
                <a:cs typeface="Public Sans"/>
                <a:sym typeface="Public Sans"/>
              </a:rPr>
              <a:t>n đổi lưu lượng từ TikTok/Facebook về gian hàng.</a:t>
            </a:r>
          </a:p>
          <a:p>
            <a:pPr algn="l" marL="430886" indent="-215443" lvl="1">
              <a:lnSpc>
                <a:spcPts val="2794"/>
              </a:lnSpc>
              <a:spcBef>
                <a:spcPct val="0"/>
              </a:spcBef>
              <a:buFont typeface="Arial"/>
              <a:buChar char="•"/>
            </a:pPr>
            <a:r>
              <a:rPr lang="en-US" sz="1995" spc="39">
                <a:solidFill>
                  <a:srgbClr val="FFFFFF"/>
                </a:solidFill>
                <a:latin typeface="Public Sans"/>
                <a:ea typeface="Public Sans"/>
                <a:cs typeface="Public Sans"/>
                <a:sym typeface="Public Sans"/>
              </a:rPr>
              <a:t>Ưu tiên trả</a:t>
            </a:r>
            <a:r>
              <a:rPr lang="en-US" sz="1995" spc="39">
                <a:solidFill>
                  <a:srgbClr val="FFFFFF"/>
                </a:solidFill>
                <a:latin typeface="Public Sans"/>
                <a:ea typeface="Public Sans"/>
                <a:cs typeface="Public Sans"/>
                <a:sym typeface="Public Sans"/>
              </a:rPr>
              <a:t>i</a:t>
            </a:r>
            <a:r>
              <a:rPr lang="en-US" sz="1995" spc="39">
                <a:solidFill>
                  <a:srgbClr val="FFFFFF"/>
                </a:solidFill>
                <a:latin typeface="Public Sans"/>
                <a:ea typeface="Public Sans"/>
                <a:cs typeface="Public Sans"/>
                <a:sym typeface="Public Sans"/>
              </a:rPr>
              <a:t> nghiệm khách hàng:</a:t>
            </a:r>
          </a:p>
          <a:p>
            <a:pPr algn="l" marL="861771" indent="-287257" lvl="2">
              <a:lnSpc>
                <a:spcPts val="2794"/>
              </a:lnSpc>
              <a:spcBef>
                <a:spcPct val="0"/>
              </a:spcBef>
              <a:buFont typeface="Arial"/>
              <a:buChar char="⚬"/>
            </a:pPr>
            <a:r>
              <a:rPr lang="en-US" sz="1995" spc="39">
                <a:solidFill>
                  <a:srgbClr val="FFFFFF"/>
                </a:solidFill>
                <a:latin typeface="Public Sans"/>
                <a:ea typeface="Public Sans"/>
                <a:cs typeface="Public Sans"/>
                <a:sym typeface="Public Sans"/>
              </a:rPr>
              <a:t>Đặt tính năng Chat trực tuyến lên hàng đầu.</a:t>
            </a:r>
          </a:p>
          <a:p>
            <a:pPr algn="l" marL="861771" indent="-287257" lvl="2">
              <a:lnSpc>
                <a:spcPts val="2794"/>
              </a:lnSpc>
              <a:spcBef>
                <a:spcPct val="0"/>
              </a:spcBef>
              <a:buFont typeface="Arial"/>
              <a:buChar char="⚬"/>
            </a:pPr>
            <a:r>
              <a:rPr lang="en-US" sz="1995" spc="39">
                <a:solidFill>
                  <a:srgbClr val="FFFFFF"/>
                </a:solidFill>
                <a:latin typeface="Public Sans"/>
                <a:ea typeface="Public Sans"/>
                <a:cs typeface="Public Sans"/>
                <a:sym typeface="Public Sans"/>
              </a:rPr>
              <a:t>Tư vấn kỹ thuật chuyên sâu và tận tâm.</a:t>
            </a:r>
          </a:p>
          <a:p>
            <a:pPr algn="l" marL="861771" indent="-287257" lvl="2">
              <a:lnSpc>
                <a:spcPts val="2794"/>
              </a:lnSpc>
              <a:spcBef>
                <a:spcPct val="0"/>
              </a:spcBef>
              <a:buFont typeface="Arial"/>
              <a:buChar char="⚬"/>
            </a:pPr>
            <a:r>
              <a:rPr lang="en-US" sz="1995" spc="39">
                <a:solidFill>
                  <a:srgbClr val="FFFFFF"/>
                </a:solidFill>
                <a:latin typeface="Public Sans"/>
                <a:ea typeface="Public Sans"/>
                <a:cs typeface="Public Sans"/>
                <a:sym typeface="Public Sans"/>
              </a:rPr>
              <a:t>Truyền</a:t>
            </a:r>
            <a:r>
              <a:rPr lang="en-US" sz="1995" spc="39">
                <a:solidFill>
                  <a:srgbClr val="FFFFFF"/>
                </a:solidFill>
                <a:latin typeface="Public Sans"/>
                <a:ea typeface="Public Sans"/>
                <a:cs typeface="Public Sans"/>
                <a:sym typeface="Public Sans"/>
              </a:rPr>
              <a:t> tải giá trị xây dựng uy tín và tính Chính trực (Integrity) của thương hiệu.</a:t>
            </a:r>
          </a:p>
          <a:p>
            <a:pPr algn="l">
              <a:lnSpc>
                <a:spcPts val="2794"/>
              </a:lnSpc>
              <a:spcBef>
                <a:spcPct val="0"/>
              </a:spcBef>
            </a:pPr>
          </a:p>
          <a:p>
            <a:pPr algn="l">
              <a:lnSpc>
                <a:spcPts val="2794"/>
              </a:lnSpc>
              <a:spcBef>
                <a:spcPct val="0"/>
              </a:spcBef>
            </a:pPr>
          </a:p>
        </p:txBody>
      </p:sp>
      <p:sp>
        <p:nvSpPr>
          <p:cNvPr name="TextBox 10" id="10"/>
          <p:cNvSpPr txBox="true"/>
          <p:nvPr/>
        </p:nvSpPr>
        <p:spPr>
          <a:xfrm rot="0">
            <a:off x="11220661" y="5345285"/>
            <a:ext cx="6891495" cy="3049478"/>
          </a:xfrm>
          <a:prstGeom prst="rect">
            <a:avLst/>
          </a:prstGeom>
        </p:spPr>
        <p:txBody>
          <a:bodyPr anchor="t" rtlCol="false" tIns="0" lIns="0" bIns="0" rIns="0">
            <a:spAutoFit/>
          </a:bodyPr>
          <a:lstStyle/>
          <a:p>
            <a:pPr algn="ctr" marL="535568" indent="-267784" lvl="1">
              <a:lnSpc>
                <a:spcPts val="3472"/>
              </a:lnSpc>
              <a:buFont typeface="Arial"/>
              <a:buChar char="•"/>
            </a:pPr>
            <a:r>
              <a:rPr lang="en-US" sz="2480">
                <a:solidFill>
                  <a:srgbClr val="000000"/>
                </a:solidFill>
                <a:latin typeface="Noto Sans"/>
                <a:ea typeface="Noto Sans"/>
                <a:cs typeface="Noto Sans"/>
                <a:sym typeface="Noto Sans"/>
              </a:rPr>
              <a:t>Kết nối: Website (</a:t>
            </a:r>
            <a:r>
              <a:rPr lang="en-US" sz="2480">
                <a:solidFill>
                  <a:srgbClr val="000000"/>
                </a:solidFill>
                <a:latin typeface="Noto Sans"/>
                <a:ea typeface="Noto Sans"/>
                <a:cs typeface="Noto Sans"/>
                <a:sym typeface="Noto Sans"/>
              </a:rPr>
              <a:t>Tri thức) → Shopee (Giao dịch) -&gt; Social Media (Lan tỏa).</a:t>
            </a:r>
          </a:p>
          <a:p>
            <a:pPr algn="ctr" marL="535568" indent="-267784" lvl="1">
              <a:lnSpc>
                <a:spcPts val="3472"/>
              </a:lnSpc>
              <a:buFont typeface="Arial"/>
              <a:buChar char="•"/>
            </a:pPr>
            <a:r>
              <a:rPr lang="en-US" sz="2480">
                <a:solidFill>
                  <a:srgbClr val="000000"/>
                </a:solidFill>
                <a:latin typeface="Noto Sans"/>
                <a:ea typeface="Noto Sans"/>
                <a:cs typeface="Noto Sans"/>
                <a:sym typeface="Noto Sans"/>
              </a:rPr>
              <a:t>Kết quả: Tạo ra một quy trình vận hành khép kín, tối ưu hóa chi phí và tối đa hóa trải nghiệm mua sắm thông minh cho khách hàng.</a:t>
            </a:r>
          </a:p>
          <a:p>
            <a:pPr algn="ctr">
              <a:lnSpc>
                <a:spcPts val="3472"/>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499168" y="-243845"/>
            <a:ext cx="7599581"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4324184"/>
            <a:ext cx="1055905" cy="1055905"/>
            <a:chOff x="0" y="0"/>
            <a:chExt cx="2311400" cy="2311400"/>
          </a:xfrm>
        </p:grpSpPr>
        <p:sp>
          <p:nvSpPr>
            <p:cNvPr name="Freeform 5" id="5"/>
            <p:cNvSpPr/>
            <p:nvPr/>
          </p:nvSpPr>
          <p:spPr>
            <a:xfrm flipH="false" flipV="false" rot="0">
              <a:off x="0" y="0"/>
              <a:ext cx="2311400" cy="2311400"/>
            </a:xfrm>
            <a:custGeom>
              <a:avLst/>
              <a:gdLst/>
              <a:ahLst/>
              <a:cxnLst/>
              <a:rect r="r" b="b" t="t" l="l"/>
              <a:pathLst>
                <a:path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FEE600"/>
            </a:solidFill>
          </p:spPr>
        </p:sp>
      </p:grpSp>
      <p:sp>
        <p:nvSpPr>
          <p:cNvPr name="Freeform 6" id="6"/>
          <p:cNvSpPr/>
          <p:nvPr/>
        </p:nvSpPr>
        <p:spPr>
          <a:xfrm flipH="false" flipV="false" rot="0">
            <a:off x="7100413" y="68275"/>
            <a:ext cx="11187587" cy="5075225"/>
          </a:xfrm>
          <a:custGeom>
            <a:avLst/>
            <a:gdLst/>
            <a:ahLst/>
            <a:cxnLst/>
            <a:rect r="r" b="b" t="t" l="l"/>
            <a:pathLst>
              <a:path h="5075225" w="11187587">
                <a:moveTo>
                  <a:pt x="0" y="0"/>
                </a:moveTo>
                <a:lnTo>
                  <a:pt x="11187587" y="0"/>
                </a:lnTo>
                <a:lnTo>
                  <a:pt x="11187587" y="5075225"/>
                </a:lnTo>
                <a:lnTo>
                  <a:pt x="0" y="5075225"/>
                </a:lnTo>
                <a:lnTo>
                  <a:pt x="0" y="0"/>
                </a:lnTo>
                <a:close/>
              </a:path>
            </a:pathLst>
          </a:custGeom>
          <a:blipFill>
            <a:blip r:embed="rId4"/>
            <a:stretch>
              <a:fillRect l="0" t="-2208" r="0" b="-2208"/>
            </a:stretch>
          </a:blipFill>
        </p:spPr>
      </p:sp>
      <p:sp>
        <p:nvSpPr>
          <p:cNvPr name="Freeform 7" id="7"/>
          <p:cNvSpPr/>
          <p:nvPr/>
        </p:nvSpPr>
        <p:spPr>
          <a:xfrm flipH="false" flipV="false" rot="0">
            <a:off x="7100413" y="4955451"/>
            <a:ext cx="11187587" cy="5331549"/>
          </a:xfrm>
          <a:custGeom>
            <a:avLst/>
            <a:gdLst/>
            <a:ahLst/>
            <a:cxnLst/>
            <a:rect r="r" b="b" t="t" l="l"/>
            <a:pathLst>
              <a:path h="5331549" w="11187587">
                <a:moveTo>
                  <a:pt x="0" y="0"/>
                </a:moveTo>
                <a:lnTo>
                  <a:pt x="11187587" y="0"/>
                </a:lnTo>
                <a:lnTo>
                  <a:pt x="11187587" y="5331549"/>
                </a:lnTo>
                <a:lnTo>
                  <a:pt x="0" y="5331549"/>
                </a:lnTo>
                <a:lnTo>
                  <a:pt x="0" y="0"/>
                </a:lnTo>
                <a:close/>
              </a:path>
            </a:pathLst>
          </a:custGeom>
          <a:blipFill>
            <a:blip r:embed="rId5"/>
            <a:stretch>
              <a:fillRect l="0" t="-2208" r="0" b="-2208"/>
            </a:stretch>
          </a:blipFill>
        </p:spPr>
      </p:sp>
      <p:sp>
        <p:nvSpPr>
          <p:cNvPr name="TextBox 8" id="8"/>
          <p:cNvSpPr txBox="true"/>
          <p:nvPr/>
        </p:nvSpPr>
        <p:spPr>
          <a:xfrm rot="0">
            <a:off x="439833" y="79780"/>
            <a:ext cx="6421848" cy="2457402"/>
          </a:xfrm>
          <a:prstGeom prst="rect">
            <a:avLst/>
          </a:prstGeom>
        </p:spPr>
        <p:txBody>
          <a:bodyPr anchor="t" rtlCol="false" tIns="0" lIns="0" bIns="0" rIns="0">
            <a:spAutoFit/>
          </a:bodyPr>
          <a:lstStyle/>
          <a:p>
            <a:pPr algn="l" marL="0" indent="0" lvl="0">
              <a:lnSpc>
                <a:spcPts val="9600"/>
              </a:lnSpc>
            </a:pPr>
            <a:r>
              <a:rPr lang="en-US" b="true" sz="8000">
                <a:solidFill>
                  <a:srgbClr val="191919"/>
                </a:solidFill>
                <a:latin typeface="Public Sans Heavy"/>
                <a:ea typeface="Public Sans Heavy"/>
                <a:cs typeface="Public Sans Heavy"/>
                <a:sym typeface="Public Sans Heavy"/>
              </a:rPr>
              <a:t>3.</a:t>
            </a:r>
            <a:r>
              <a:rPr lang="en-US" b="true" sz="8000">
                <a:solidFill>
                  <a:srgbClr val="191919"/>
                </a:solidFill>
                <a:latin typeface="Public Sans Heavy"/>
                <a:ea typeface="Public Sans Heavy"/>
                <a:cs typeface="Public Sans Heavy"/>
                <a:sym typeface="Public Sans Heavy"/>
              </a:rPr>
              <a:t> Hệ thống mạng xã hội</a:t>
            </a:r>
          </a:p>
        </p:txBody>
      </p:sp>
      <p:sp>
        <p:nvSpPr>
          <p:cNvPr name="TextBox 9" id="9"/>
          <p:cNvSpPr txBox="true"/>
          <p:nvPr/>
        </p:nvSpPr>
        <p:spPr>
          <a:xfrm rot="0">
            <a:off x="201102" y="3121239"/>
            <a:ext cx="6204881" cy="4508175"/>
          </a:xfrm>
          <a:prstGeom prst="rect">
            <a:avLst/>
          </a:prstGeom>
        </p:spPr>
        <p:txBody>
          <a:bodyPr anchor="t" rtlCol="false" tIns="0" lIns="0" bIns="0" rIns="0">
            <a:spAutoFit/>
          </a:bodyPr>
          <a:lstStyle/>
          <a:p>
            <a:pPr algn="ctr">
              <a:lnSpc>
                <a:spcPts val="3594"/>
              </a:lnSpc>
            </a:pPr>
            <a:r>
              <a:rPr lang="en-US" sz="2995">
                <a:solidFill>
                  <a:srgbClr val="000000"/>
                </a:solidFill>
                <a:latin typeface="Public Sans"/>
                <a:ea typeface="Public Sans"/>
                <a:cs typeface="Public Sans"/>
                <a:sym typeface="Public Sans"/>
              </a:rPr>
              <a:t>Fanpage </a:t>
            </a:r>
            <a:r>
              <a:rPr lang="en-US" sz="2995">
                <a:solidFill>
                  <a:srgbClr val="000000"/>
                </a:solidFill>
                <a:latin typeface="Public Sans"/>
                <a:ea typeface="Public Sans"/>
                <a:cs typeface="Public Sans"/>
                <a:sym typeface="Public Sans"/>
              </a:rPr>
              <a:t>Facebook của SynWavEco là trung tâm tương tác cộng đồng và kênh quảng bá sản phẩm – tin tức giải pháp, tập trung thể hiện giá trị Synergy thông qua các bài viết phân tích, infographic trực quan, giúp người dùng hiểu rõ lợi ích của hệ sinh thái IoT tích hợp thay vì các thông số rời rạc.</a:t>
            </a:r>
          </a:p>
          <a:p>
            <a:pPr algn="ctr">
              <a:lnSpc>
                <a:spcPts val="3594"/>
              </a:lnSpc>
            </a:pPr>
          </a:p>
        </p:txBody>
      </p:sp>
      <p:sp>
        <p:nvSpPr>
          <p:cNvPr name="TextBox 10" id="10"/>
          <p:cNvSpPr txBox="true"/>
          <p:nvPr/>
        </p:nvSpPr>
        <p:spPr>
          <a:xfrm rot="0">
            <a:off x="201102" y="9891249"/>
            <a:ext cx="6899312" cy="247650"/>
          </a:xfrm>
          <a:prstGeom prst="rect">
            <a:avLst/>
          </a:prstGeom>
        </p:spPr>
        <p:txBody>
          <a:bodyPr anchor="t" rtlCol="false" tIns="0" lIns="0" bIns="0" rIns="0">
            <a:spAutoFit/>
          </a:bodyPr>
          <a:lstStyle/>
          <a:p>
            <a:pPr algn="l" marL="0" indent="0" lvl="0">
              <a:lnSpc>
                <a:spcPts val="1919"/>
              </a:lnSpc>
              <a:spcBef>
                <a:spcPct val="0"/>
              </a:spcBef>
            </a:pPr>
            <a:r>
              <a:rPr lang="en-US" b="true" sz="1599" spc="159">
                <a:solidFill>
                  <a:srgbClr val="191919"/>
                </a:solidFill>
                <a:latin typeface="Public Sans Bold"/>
                <a:ea typeface="Public Sans Bold"/>
                <a:cs typeface="Public Sans Bold"/>
                <a:sym typeface="Public Sans Bold"/>
              </a:rPr>
              <a:t>SYNW</a:t>
            </a:r>
            <a:r>
              <a:rPr lang="en-US" b="true" sz="1599" spc="159"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499168" y="-243845"/>
            <a:ext cx="7599581"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100413" y="98830"/>
            <a:ext cx="11187587" cy="5348638"/>
          </a:xfrm>
          <a:custGeom>
            <a:avLst/>
            <a:gdLst/>
            <a:ahLst/>
            <a:cxnLst/>
            <a:rect r="r" b="b" t="t" l="l"/>
            <a:pathLst>
              <a:path h="5348638" w="11187587">
                <a:moveTo>
                  <a:pt x="0" y="0"/>
                </a:moveTo>
                <a:lnTo>
                  <a:pt x="11187587" y="0"/>
                </a:lnTo>
                <a:lnTo>
                  <a:pt x="11187587" y="5348638"/>
                </a:lnTo>
                <a:lnTo>
                  <a:pt x="0" y="5348638"/>
                </a:lnTo>
                <a:lnTo>
                  <a:pt x="0" y="0"/>
                </a:lnTo>
                <a:close/>
              </a:path>
            </a:pathLst>
          </a:custGeom>
          <a:blipFill>
            <a:blip r:embed="rId4"/>
            <a:stretch>
              <a:fillRect l="0" t="-2208" r="0" b="-2208"/>
            </a:stretch>
          </a:blipFill>
        </p:spPr>
      </p:sp>
      <p:sp>
        <p:nvSpPr>
          <p:cNvPr name="Freeform 5" id="5"/>
          <p:cNvSpPr/>
          <p:nvPr/>
        </p:nvSpPr>
        <p:spPr>
          <a:xfrm flipH="false" flipV="false" rot="0">
            <a:off x="7100413" y="5447468"/>
            <a:ext cx="11187587" cy="5425302"/>
          </a:xfrm>
          <a:custGeom>
            <a:avLst/>
            <a:gdLst/>
            <a:ahLst/>
            <a:cxnLst/>
            <a:rect r="r" b="b" t="t" l="l"/>
            <a:pathLst>
              <a:path h="5425302" w="11187587">
                <a:moveTo>
                  <a:pt x="0" y="0"/>
                </a:moveTo>
                <a:lnTo>
                  <a:pt x="11187587" y="0"/>
                </a:lnTo>
                <a:lnTo>
                  <a:pt x="11187587" y="5425302"/>
                </a:lnTo>
                <a:lnTo>
                  <a:pt x="0" y="5425302"/>
                </a:lnTo>
                <a:lnTo>
                  <a:pt x="0" y="0"/>
                </a:lnTo>
                <a:close/>
              </a:path>
            </a:pathLst>
          </a:custGeom>
          <a:blipFill>
            <a:blip r:embed="rId5"/>
            <a:stretch>
              <a:fillRect l="0" t="-10350" r="0" b="-10350"/>
            </a:stretch>
          </a:blipFill>
        </p:spPr>
      </p:sp>
      <p:sp>
        <p:nvSpPr>
          <p:cNvPr name="TextBox 6" id="6"/>
          <p:cNvSpPr txBox="true"/>
          <p:nvPr/>
        </p:nvSpPr>
        <p:spPr>
          <a:xfrm rot="0">
            <a:off x="439833" y="79780"/>
            <a:ext cx="6421848" cy="2457402"/>
          </a:xfrm>
          <a:prstGeom prst="rect">
            <a:avLst/>
          </a:prstGeom>
        </p:spPr>
        <p:txBody>
          <a:bodyPr anchor="t" rtlCol="false" tIns="0" lIns="0" bIns="0" rIns="0">
            <a:spAutoFit/>
          </a:bodyPr>
          <a:lstStyle/>
          <a:p>
            <a:pPr algn="l" marL="0" indent="0" lvl="0">
              <a:lnSpc>
                <a:spcPts val="9600"/>
              </a:lnSpc>
            </a:pPr>
            <a:r>
              <a:rPr lang="en-US" b="true" sz="8000">
                <a:solidFill>
                  <a:srgbClr val="191919"/>
                </a:solidFill>
                <a:latin typeface="Public Sans Heavy"/>
                <a:ea typeface="Public Sans Heavy"/>
                <a:cs typeface="Public Sans Heavy"/>
                <a:sym typeface="Public Sans Heavy"/>
              </a:rPr>
              <a:t>3.</a:t>
            </a:r>
            <a:r>
              <a:rPr lang="en-US" b="true" sz="8000">
                <a:solidFill>
                  <a:srgbClr val="191919"/>
                </a:solidFill>
                <a:latin typeface="Public Sans Heavy"/>
                <a:ea typeface="Public Sans Heavy"/>
                <a:cs typeface="Public Sans Heavy"/>
                <a:sym typeface="Public Sans Heavy"/>
              </a:rPr>
              <a:t> Hệ thống mạng xã hội</a:t>
            </a:r>
          </a:p>
        </p:txBody>
      </p:sp>
      <p:sp>
        <p:nvSpPr>
          <p:cNvPr name="TextBox 7" id="7"/>
          <p:cNvSpPr txBox="true"/>
          <p:nvPr/>
        </p:nvSpPr>
        <p:spPr>
          <a:xfrm rot="0">
            <a:off x="439833" y="2940830"/>
            <a:ext cx="6268828" cy="4994226"/>
          </a:xfrm>
          <a:prstGeom prst="rect">
            <a:avLst/>
          </a:prstGeom>
        </p:spPr>
        <p:txBody>
          <a:bodyPr anchor="t" rtlCol="false" tIns="0" lIns="0" bIns="0" rIns="0">
            <a:spAutoFit/>
          </a:bodyPr>
          <a:lstStyle/>
          <a:p>
            <a:pPr algn="l">
              <a:lnSpc>
                <a:spcPts val="3631"/>
              </a:lnSpc>
            </a:pPr>
            <a:r>
              <a:rPr lang="en-US" sz="3025">
                <a:solidFill>
                  <a:srgbClr val="000000"/>
                </a:solidFill>
                <a:latin typeface="Public Sans"/>
                <a:ea typeface="Public Sans"/>
                <a:cs typeface="Public Sans"/>
                <a:sym typeface="Public Sans"/>
              </a:rPr>
              <a:t>Kê</a:t>
            </a:r>
            <a:r>
              <a:rPr lang="en-US" sz="3025">
                <a:solidFill>
                  <a:srgbClr val="000000"/>
                </a:solidFill>
                <a:latin typeface="Public Sans"/>
                <a:ea typeface="Public Sans"/>
                <a:cs typeface="Public Sans"/>
                <a:sym typeface="Public Sans"/>
              </a:rPr>
              <a:t>nh TikTok được SynWavEco khai thác như kênh lan tỏa Wav – làn sóng công nghệ mới, thông qua các video ngắn dưới 60 giây, hình ảnh – âm thanh hiện đại, mô phỏng trực quan quy trình vận hành và ứng dụng thực tế của các bộ Kit IoT, đáp ứng nhu cầu nhanh gọn và trực quan của khách hàng hiện đại.</a:t>
            </a:r>
          </a:p>
          <a:p>
            <a:pPr algn="l">
              <a:lnSpc>
                <a:spcPts val="3631"/>
              </a:lnSpc>
            </a:pPr>
          </a:p>
          <a:p>
            <a:pPr algn="l">
              <a:lnSpc>
                <a:spcPts val="3631"/>
              </a:lnSpc>
            </a:pPr>
          </a:p>
        </p:txBody>
      </p:sp>
      <p:sp>
        <p:nvSpPr>
          <p:cNvPr name="TextBox 8" id="8"/>
          <p:cNvSpPr txBox="true"/>
          <p:nvPr/>
        </p:nvSpPr>
        <p:spPr>
          <a:xfrm rot="0">
            <a:off x="201102" y="9891249"/>
            <a:ext cx="6899312" cy="247650"/>
          </a:xfrm>
          <a:prstGeom prst="rect">
            <a:avLst/>
          </a:prstGeom>
        </p:spPr>
        <p:txBody>
          <a:bodyPr anchor="t" rtlCol="false" tIns="0" lIns="0" bIns="0" rIns="0">
            <a:spAutoFit/>
          </a:bodyPr>
          <a:lstStyle/>
          <a:p>
            <a:pPr algn="l" marL="0" indent="0" lvl="0">
              <a:lnSpc>
                <a:spcPts val="1919"/>
              </a:lnSpc>
              <a:spcBef>
                <a:spcPct val="0"/>
              </a:spcBef>
            </a:pPr>
            <a:r>
              <a:rPr lang="en-US" b="true" sz="1599" spc="159">
                <a:solidFill>
                  <a:srgbClr val="191919"/>
                </a:solidFill>
                <a:latin typeface="Public Sans Bold"/>
                <a:ea typeface="Public Sans Bold"/>
                <a:cs typeface="Public Sans Bold"/>
                <a:sym typeface="Public Sans Bold"/>
              </a:rPr>
              <a:t>SYNW</a:t>
            </a:r>
            <a:r>
              <a:rPr lang="en-US" b="true" sz="1599" spc="159"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499168" y="-243845"/>
            <a:ext cx="7599581" cy="10557723"/>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100413" y="98830"/>
            <a:ext cx="11187587" cy="5513500"/>
          </a:xfrm>
          <a:custGeom>
            <a:avLst/>
            <a:gdLst/>
            <a:ahLst/>
            <a:cxnLst/>
            <a:rect r="r" b="b" t="t" l="l"/>
            <a:pathLst>
              <a:path h="5513500" w="11187587">
                <a:moveTo>
                  <a:pt x="0" y="0"/>
                </a:moveTo>
                <a:lnTo>
                  <a:pt x="11187587" y="0"/>
                </a:lnTo>
                <a:lnTo>
                  <a:pt x="11187587" y="5513500"/>
                </a:lnTo>
                <a:lnTo>
                  <a:pt x="0" y="5513500"/>
                </a:lnTo>
                <a:lnTo>
                  <a:pt x="0" y="0"/>
                </a:lnTo>
                <a:close/>
              </a:path>
            </a:pathLst>
          </a:custGeom>
          <a:blipFill>
            <a:blip r:embed="rId4"/>
            <a:stretch>
              <a:fillRect l="0" t="0" r="0" b="0"/>
            </a:stretch>
          </a:blipFill>
        </p:spPr>
      </p:sp>
      <p:sp>
        <p:nvSpPr>
          <p:cNvPr name="Freeform 5" id="5"/>
          <p:cNvSpPr/>
          <p:nvPr/>
        </p:nvSpPr>
        <p:spPr>
          <a:xfrm flipH="false" flipV="false" rot="0">
            <a:off x="7100413" y="5143500"/>
            <a:ext cx="11187587" cy="5263196"/>
          </a:xfrm>
          <a:custGeom>
            <a:avLst/>
            <a:gdLst/>
            <a:ahLst/>
            <a:cxnLst/>
            <a:rect r="r" b="b" t="t" l="l"/>
            <a:pathLst>
              <a:path h="5263196" w="11187587">
                <a:moveTo>
                  <a:pt x="0" y="0"/>
                </a:moveTo>
                <a:lnTo>
                  <a:pt x="11187587" y="0"/>
                </a:lnTo>
                <a:lnTo>
                  <a:pt x="11187587" y="5263196"/>
                </a:lnTo>
                <a:lnTo>
                  <a:pt x="0" y="5263196"/>
                </a:lnTo>
                <a:lnTo>
                  <a:pt x="0" y="0"/>
                </a:lnTo>
                <a:close/>
              </a:path>
            </a:pathLst>
          </a:custGeom>
          <a:blipFill>
            <a:blip r:embed="rId5"/>
            <a:stretch>
              <a:fillRect l="0" t="-2208" r="0" b="-2208"/>
            </a:stretch>
          </a:blipFill>
        </p:spPr>
      </p:sp>
      <p:sp>
        <p:nvSpPr>
          <p:cNvPr name="TextBox 6" id="6"/>
          <p:cNvSpPr txBox="true"/>
          <p:nvPr/>
        </p:nvSpPr>
        <p:spPr>
          <a:xfrm rot="0">
            <a:off x="439833" y="79780"/>
            <a:ext cx="6421848" cy="2457402"/>
          </a:xfrm>
          <a:prstGeom prst="rect">
            <a:avLst/>
          </a:prstGeom>
        </p:spPr>
        <p:txBody>
          <a:bodyPr anchor="t" rtlCol="false" tIns="0" lIns="0" bIns="0" rIns="0">
            <a:spAutoFit/>
          </a:bodyPr>
          <a:lstStyle/>
          <a:p>
            <a:pPr algn="l" marL="0" indent="0" lvl="0">
              <a:lnSpc>
                <a:spcPts val="9600"/>
              </a:lnSpc>
            </a:pPr>
            <a:r>
              <a:rPr lang="en-US" b="true" sz="8000">
                <a:solidFill>
                  <a:srgbClr val="191919"/>
                </a:solidFill>
                <a:latin typeface="Public Sans Heavy"/>
                <a:ea typeface="Public Sans Heavy"/>
                <a:cs typeface="Public Sans Heavy"/>
                <a:sym typeface="Public Sans Heavy"/>
              </a:rPr>
              <a:t>3.</a:t>
            </a:r>
            <a:r>
              <a:rPr lang="en-US" b="true" sz="8000">
                <a:solidFill>
                  <a:srgbClr val="191919"/>
                </a:solidFill>
                <a:latin typeface="Public Sans Heavy"/>
                <a:ea typeface="Public Sans Heavy"/>
                <a:cs typeface="Public Sans Heavy"/>
                <a:sym typeface="Public Sans Heavy"/>
              </a:rPr>
              <a:t> Hệ thống mạng xã hội</a:t>
            </a:r>
          </a:p>
        </p:txBody>
      </p:sp>
      <p:sp>
        <p:nvSpPr>
          <p:cNvPr name="TextBox 7" id="7"/>
          <p:cNvSpPr txBox="true"/>
          <p:nvPr/>
        </p:nvSpPr>
        <p:spPr>
          <a:xfrm rot="0">
            <a:off x="201102" y="2846055"/>
            <a:ext cx="6660580" cy="5776163"/>
          </a:xfrm>
          <a:prstGeom prst="rect">
            <a:avLst/>
          </a:prstGeom>
        </p:spPr>
        <p:txBody>
          <a:bodyPr anchor="t" rtlCol="false" tIns="0" lIns="0" bIns="0" rIns="0">
            <a:spAutoFit/>
          </a:bodyPr>
          <a:lstStyle/>
          <a:p>
            <a:pPr algn="l">
              <a:lnSpc>
                <a:spcPts val="3858"/>
              </a:lnSpc>
            </a:pPr>
            <a:r>
              <a:rPr lang="en-US" sz="3215">
                <a:solidFill>
                  <a:srgbClr val="000000"/>
                </a:solidFill>
                <a:latin typeface="Public Sans"/>
                <a:ea typeface="Public Sans"/>
                <a:cs typeface="Public Sans"/>
                <a:sym typeface="Public Sans"/>
              </a:rPr>
              <a:t>Kê</a:t>
            </a:r>
            <a:r>
              <a:rPr lang="en-US" sz="3215">
                <a:solidFill>
                  <a:srgbClr val="000000"/>
                </a:solidFill>
                <a:latin typeface="Public Sans"/>
                <a:ea typeface="Public Sans"/>
                <a:cs typeface="Public Sans"/>
                <a:sym typeface="Public Sans"/>
              </a:rPr>
              <a:t>nh Youtube là kênh nội dung chuyên sâu của SynWavEco, dùng để khẳng định Integrity và năng lực tổng hợp giữa IT và ứng dụng thực tiễn thông qua các video hướng dẫn kỹ thuật, giải pháp IoT và phân tích dài hạn, giúp khách hàng tin tưởng trước khi đầu tư.</a:t>
            </a:r>
          </a:p>
          <a:p>
            <a:pPr algn="l">
              <a:lnSpc>
                <a:spcPts val="3858"/>
              </a:lnSpc>
            </a:pPr>
          </a:p>
          <a:p>
            <a:pPr algn="l">
              <a:lnSpc>
                <a:spcPts val="3858"/>
              </a:lnSpc>
            </a:pPr>
          </a:p>
          <a:p>
            <a:pPr algn="l">
              <a:lnSpc>
                <a:spcPts val="3858"/>
              </a:lnSpc>
            </a:pPr>
          </a:p>
          <a:p>
            <a:pPr algn="l">
              <a:lnSpc>
                <a:spcPts val="3858"/>
              </a:lnSpc>
            </a:pPr>
          </a:p>
        </p:txBody>
      </p:sp>
      <p:sp>
        <p:nvSpPr>
          <p:cNvPr name="TextBox 8" id="8"/>
          <p:cNvSpPr txBox="true"/>
          <p:nvPr/>
        </p:nvSpPr>
        <p:spPr>
          <a:xfrm rot="0">
            <a:off x="201102" y="9891249"/>
            <a:ext cx="6899312" cy="247650"/>
          </a:xfrm>
          <a:prstGeom prst="rect">
            <a:avLst/>
          </a:prstGeom>
        </p:spPr>
        <p:txBody>
          <a:bodyPr anchor="t" rtlCol="false" tIns="0" lIns="0" bIns="0" rIns="0">
            <a:spAutoFit/>
          </a:bodyPr>
          <a:lstStyle/>
          <a:p>
            <a:pPr algn="l" marL="0" indent="0" lvl="0">
              <a:lnSpc>
                <a:spcPts val="1919"/>
              </a:lnSpc>
              <a:spcBef>
                <a:spcPct val="0"/>
              </a:spcBef>
            </a:pPr>
            <a:r>
              <a:rPr lang="en-US" b="true" sz="1599" spc="159">
                <a:solidFill>
                  <a:srgbClr val="191919"/>
                </a:solidFill>
                <a:latin typeface="Public Sans Bold"/>
                <a:ea typeface="Public Sans Bold"/>
                <a:cs typeface="Public Sans Bold"/>
                <a:sym typeface="Public Sans Bold"/>
              </a:rPr>
              <a:t>SYNW</a:t>
            </a:r>
            <a:r>
              <a:rPr lang="en-US" b="true" sz="1599" spc="159"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646" y="-290317"/>
            <a:ext cx="18597292" cy="10577317"/>
          </a:xfrm>
          <a:custGeom>
            <a:avLst/>
            <a:gdLst/>
            <a:ahLst/>
            <a:cxnLst/>
            <a:rect r="r" b="b" t="t" l="l"/>
            <a:pathLst>
              <a:path h="10577317" w="18597292">
                <a:moveTo>
                  <a:pt x="0" y="0"/>
                </a:moveTo>
                <a:lnTo>
                  <a:pt x="18597292" y="0"/>
                </a:lnTo>
                <a:lnTo>
                  <a:pt x="18597292" y="10577317"/>
                </a:lnTo>
                <a:lnTo>
                  <a:pt x="0" y="10577317"/>
                </a:lnTo>
                <a:lnTo>
                  <a:pt x="0" y="0"/>
                </a:lnTo>
                <a:close/>
              </a:path>
            </a:pathLst>
          </a:custGeom>
          <a:blipFill>
            <a:blip r:embed="rId2"/>
            <a:stretch>
              <a:fillRect l="-2982" t="-24129" r="-2982" b="0"/>
            </a:stretch>
          </a:blipFill>
        </p:spPr>
      </p:sp>
      <p:sp>
        <p:nvSpPr>
          <p:cNvPr name="TextBox 3" id="3"/>
          <p:cNvSpPr txBox="true"/>
          <p:nvPr/>
        </p:nvSpPr>
        <p:spPr>
          <a:xfrm rot="0">
            <a:off x="-154646" y="104775"/>
            <a:ext cx="8929529" cy="2152015"/>
          </a:xfrm>
          <a:prstGeom prst="rect">
            <a:avLst/>
          </a:prstGeom>
        </p:spPr>
        <p:txBody>
          <a:bodyPr anchor="t" rtlCol="false" tIns="0" lIns="0" bIns="0" rIns="0">
            <a:spAutoFit/>
          </a:bodyPr>
          <a:lstStyle/>
          <a:p>
            <a:pPr algn="ctr" marL="0" indent="0" lvl="0">
              <a:lnSpc>
                <a:spcPts val="5599"/>
              </a:lnSpc>
              <a:spcBef>
                <a:spcPct val="0"/>
              </a:spcBef>
            </a:pPr>
            <a:r>
              <a:rPr lang="en-US" b="true" sz="5599">
                <a:solidFill>
                  <a:srgbClr val="191919"/>
                </a:solidFill>
                <a:latin typeface="Public Sans Bold"/>
                <a:ea typeface="Public Sans Bold"/>
                <a:cs typeface="Public Sans Bold"/>
                <a:sym typeface="Public Sans Bold"/>
              </a:rPr>
              <a:t>IV.KẾ</a:t>
            </a:r>
            <a:r>
              <a:rPr lang="en-US" b="true" sz="5599" u="none">
                <a:solidFill>
                  <a:srgbClr val="191919"/>
                </a:solidFill>
                <a:latin typeface="Public Sans Bold"/>
                <a:ea typeface="Public Sans Bold"/>
                <a:cs typeface="Public Sans Bold"/>
                <a:sym typeface="Public Sans Bold"/>
              </a:rPr>
              <a:t> HOẠC MARKETING SỐ VÀ SEO</a:t>
            </a:r>
          </a:p>
          <a:p>
            <a:pPr algn="ctr" marL="0" indent="0" lvl="0">
              <a:lnSpc>
                <a:spcPts val="5600"/>
              </a:lnSpc>
              <a:spcBef>
                <a:spcPct val="0"/>
              </a:spcBef>
            </a:pPr>
          </a:p>
        </p:txBody>
      </p:sp>
      <p:grpSp>
        <p:nvGrpSpPr>
          <p:cNvPr name="Group 4" id="4"/>
          <p:cNvGrpSpPr/>
          <p:nvPr/>
        </p:nvGrpSpPr>
        <p:grpSpPr>
          <a:xfrm rot="0">
            <a:off x="1348017" y="5084406"/>
            <a:ext cx="4142518" cy="993872"/>
            <a:chOff x="0" y="0"/>
            <a:chExt cx="5523358" cy="1325162"/>
          </a:xfrm>
        </p:grpSpPr>
        <p:sp>
          <p:nvSpPr>
            <p:cNvPr name="TextBox 5" id="5"/>
            <p:cNvSpPr txBox="true"/>
            <p:nvPr/>
          </p:nvSpPr>
          <p:spPr>
            <a:xfrm rot="0">
              <a:off x="0" y="859072"/>
              <a:ext cx="5523358" cy="481330"/>
            </a:xfrm>
            <a:prstGeom prst="rect">
              <a:avLst/>
            </a:prstGeom>
          </p:spPr>
          <p:txBody>
            <a:bodyPr anchor="t" rtlCol="false" tIns="0" lIns="0" bIns="0" rIns="0">
              <a:spAutoFit/>
            </a:bodyPr>
            <a:lstStyle/>
            <a:p>
              <a:pPr algn="l">
                <a:lnSpc>
                  <a:spcPts val="2940"/>
                </a:lnSpc>
              </a:pPr>
            </a:p>
          </p:txBody>
        </p:sp>
        <p:sp>
          <p:nvSpPr>
            <p:cNvPr name="TextBox 6" id="6"/>
            <p:cNvSpPr txBox="true"/>
            <p:nvPr/>
          </p:nvSpPr>
          <p:spPr>
            <a:xfrm rot="0">
              <a:off x="0" y="-19050"/>
              <a:ext cx="5523358" cy="539750"/>
            </a:xfrm>
            <a:prstGeom prst="rect">
              <a:avLst/>
            </a:prstGeom>
          </p:spPr>
          <p:txBody>
            <a:bodyPr anchor="t" rtlCol="false" tIns="0" lIns="0" bIns="0" rIns="0">
              <a:spAutoFit/>
            </a:bodyPr>
            <a:lstStyle/>
            <a:p>
              <a:pPr algn="l">
                <a:lnSpc>
                  <a:spcPts val="3120"/>
                </a:lnSpc>
              </a:pPr>
              <a:r>
                <a:rPr lang="en-US" sz="2600" b="true">
                  <a:solidFill>
                    <a:srgbClr val="191919"/>
                  </a:solidFill>
                  <a:latin typeface="Public Sans Bold"/>
                  <a:ea typeface="Public Sans Bold"/>
                  <a:cs typeface="Public Sans Bold"/>
                  <a:sym typeface="Public Sans Bold"/>
                </a:rPr>
                <a:t>4.1</a:t>
              </a:r>
              <a:r>
                <a:rPr lang="en-US" sz="2600" b="true">
                  <a:solidFill>
                    <a:srgbClr val="191919"/>
                  </a:solidFill>
                  <a:latin typeface="Public Sans Bold"/>
                  <a:ea typeface="Public Sans Bold"/>
                  <a:cs typeface="Public Sans Bold"/>
                  <a:sym typeface="Public Sans Bold"/>
                </a:rPr>
                <a:t> Chiến lược SEO</a:t>
              </a:r>
            </a:p>
          </p:txBody>
        </p:sp>
      </p:grpSp>
      <p:grpSp>
        <p:nvGrpSpPr>
          <p:cNvPr name="Group 7" id="7"/>
          <p:cNvGrpSpPr/>
          <p:nvPr/>
        </p:nvGrpSpPr>
        <p:grpSpPr>
          <a:xfrm rot="0">
            <a:off x="6926047" y="5084406"/>
            <a:ext cx="4142518" cy="1384397"/>
            <a:chOff x="0" y="0"/>
            <a:chExt cx="5523358" cy="1845862"/>
          </a:xfrm>
        </p:grpSpPr>
        <p:sp>
          <p:nvSpPr>
            <p:cNvPr name="TextBox 8" id="8"/>
            <p:cNvSpPr txBox="true"/>
            <p:nvPr/>
          </p:nvSpPr>
          <p:spPr>
            <a:xfrm rot="0">
              <a:off x="0" y="-19050"/>
              <a:ext cx="5523358" cy="1060450"/>
            </a:xfrm>
            <a:prstGeom prst="rect">
              <a:avLst/>
            </a:prstGeom>
          </p:spPr>
          <p:txBody>
            <a:bodyPr anchor="t" rtlCol="false" tIns="0" lIns="0" bIns="0" rIns="0">
              <a:spAutoFit/>
            </a:bodyPr>
            <a:lstStyle/>
            <a:p>
              <a:pPr algn="l">
                <a:lnSpc>
                  <a:spcPts val="3120"/>
                </a:lnSpc>
              </a:pPr>
              <a:r>
                <a:rPr lang="en-US" sz="2600" b="true">
                  <a:solidFill>
                    <a:srgbClr val="191919"/>
                  </a:solidFill>
                  <a:latin typeface="Public Sans Bold"/>
                  <a:ea typeface="Public Sans Bold"/>
                  <a:cs typeface="Public Sans Bold"/>
                  <a:sym typeface="Public Sans Bold"/>
                </a:rPr>
                <a:t>K</a:t>
              </a:r>
              <a:r>
                <a:rPr lang="en-US" sz="2600" b="true">
                  <a:solidFill>
                    <a:srgbClr val="191919"/>
                  </a:solidFill>
                  <a:latin typeface="Public Sans Bold"/>
                  <a:ea typeface="Public Sans Bold"/>
                  <a:cs typeface="Public Sans Bold"/>
                  <a:sym typeface="Public Sans Bold"/>
                </a:rPr>
                <a:t>ế hoạch Truyền thông và Quảng cáo</a:t>
              </a:r>
            </a:p>
          </p:txBody>
        </p:sp>
        <p:sp>
          <p:nvSpPr>
            <p:cNvPr name="TextBox 9" id="9"/>
            <p:cNvSpPr txBox="true"/>
            <p:nvPr/>
          </p:nvSpPr>
          <p:spPr>
            <a:xfrm rot="0">
              <a:off x="0" y="1379772"/>
              <a:ext cx="5523358" cy="481330"/>
            </a:xfrm>
            <a:prstGeom prst="rect">
              <a:avLst/>
            </a:prstGeom>
          </p:spPr>
          <p:txBody>
            <a:bodyPr anchor="t" rtlCol="false" tIns="0" lIns="0" bIns="0" rIns="0">
              <a:spAutoFit/>
            </a:bodyPr>
            <a:lstStyle/>
            <a:p>
              <a:pPr algn="l">
                <a:lnSpc>
                  <a:spcPts val="2940"/>
                </a:lnSpc>
              </a:pPr>
            </a:p>
          </p:txBody>
        </p:sp>
      </p:grpSp>
      <p:sp>
        <p:nvSpPr>
          <p:cNvPr name="TextBox 10" id="10"/>
          <p:cNvSpPr txBox="true"/>
          <p:nvPr/>
        </p:nvSpPr>
        <p:spPr>
          <a:xfrm rot="0">
            <a:off x="12504076" y="5065356"/>
            <a:ext cx="4142518" cy="800100"/>
          </a:xfrm>
          <a:prstGeom prst="rect">
            <a:avLst/>
          </a:prstGeom>
        </p:spPr>
        <p:txBody>
          <a:bodyPr anchor="t" rtlCol="false" tIns="0" lIns="0" bIns="0" rIns="0">
            <a:spAutoFit/>
          </a:bodyPr>
          <a:lstStyle/>
          <a:p>
            <a:pPr algn="l">
              <a:lnSpc>
                <a:spcPts val="3120"/>
              </a:lnSpc>
            </a:pPr>
            <a:r>
              <a:rPr lang="en-US" sz="2600" b="true">
                <a:solidFill>
                  <a:srgbClr val="191919"/>
                </a:solidFill>
                <a:latin typeface="Public Sans Bold"/>
                <a:ea typeface="Public Sans Bold"/>
                <a:cs typeface="Public Sans Bold"/>
                <a:sym typeface="Public Sans Bold"/>
              </a:rPr>
              <a:t> Chăm sóc khách hàng và tiếp nhận phản hồi</a:t>
            </a:r>
          </a:p>
        </p:txBody>
      </p:sp>
      <p:sp>
        <p:nvSpPr>
          <p:cNvPr name="Freeform 11" id="11"/>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348017" y="3492701"/>
            <a:ext cx="1124970" cy="1104848"/>
            <a:chOff x="0" y="0"/>
            <a:chExt cx="1499960" cy="1473130"/>
          </a:xfrm>
        </p:grpSpPr>
        <p:grpSp>
          <p:nvGrpSpPr>
            <p:cNvPr name="Group 13" id="13"/>
            <p:cNvGrpSpPr/>
            <p:nvPr/>
          </p:nvGrpSpPr>
          <p:grpSpPr>
            <a:xfrm rot="0">
              <a:off x="0" y="0"/>
              <a:ext cx="1499960" cy="1473130"/>
              <a:chOff x="0" y="0"/>
              <a:chExt cx="672428" cy="660400"/>
            </a:xfrm>
          </p:grpSpPr>
          <p:sp>
            <p:nvSpPr>
              <p:cNvPr name="Freeform 14" id="14"/>
              <p:cNvSpPr/>
              <p:nvPr/>
            </p:nvSpPr>
            <p:spPr>
              <a:xfrm flipH="false" flipV="false" rot="0">
                <a:off x="0" y="0"/>
                <a:ext cx="672428" cy="660400"/>
              </a:xfrm>
              <a:custGeom>
                <a:avLst/>
                <a:gdLst/>
                <a:ahLst/>
                <a:cxnLst/>
                <a:rect r="r" b="b" t="t" l="l"/>
                <a:pathLst>
                  <a:path h="660400" w="672428">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solidFill>
                <a:srgbClr val="FEE600"/>
              </a:solidFill>
            </p:spPr>
          </p:sp>
        </p:grpSp>
        <p:sp>
          <p:nvSpPr>
            <p:cNvPr name="TextBox 15" id="15"/>
            <p:cNvSpPr txBox="true"/>
            <p:nvPr/>
          </p:nvSpPr>
          <p:spPr>
            <a:xfrm rot="0">
              <a:off x="209571" y="381600"/>
              <a:ext cx="1080818" cy="700405"/>
            </a:xfrm>
            <a:prstGeom prst="rect">
              <a:avLst/>
            </a:prstGeom>
          </p:spPr>
          <p:txBody>
            <a:bodyPr anchor="t" rtlCol="false" tIns="0" lIns="0" bIns="0" rIns="0">
              <a:spAutoFit/>
            </a:bodyPr>
            <a:lstStyle/>
            <a:p>
              <a:pPr algn="ctr" marL="0" indent="0" lvl="0">
                <a:lnSpc>
                  <a:spcPts val="4079"/>
                </a:lnSpc>
                <a:spcBef>
                  <a:spcPct val="0"/>
                </a:spcBef>
              </a:pPr>
              <a:r>
                <a:rPr lang="en-US" sz="3400" u="none">
                  <a:solidFill>
                    <a:srgbClr val="191919"/>
                  </a:solidFill>
                  <a:latin typeface="Public Sans"/>
                  <a:ea typeface="Public Sans"/>
                  <a:cs typeface="Public Sans"/>
                  <a:sym typeface="Public Sans"/>
                </a:rPr>
                <a:t>01</a:t>
              </a:r>
            </a:p>
          </p:txBody>
        </p:sp>
      </p:grpSp>
      <p:grpSp>
        <p:nvGrpSpPr>
          <p:cNvPr name="Group 16" id="16"/>
          <p:cNvGrpSpPr/>
          <p:nvPr/>
        </p:nvGrpSpPr>
        <p:grpSpPr>
          <a:xfrm rot="0">
            <a:off x="6926047" y="3492701"/>
            <a:ext cx="1124970" cy="1104848"/>
            <a:chOff x="0" y="0"/>
            <a:chExt cx="1499960" cy="1473130"/>
          </a:xfrm>
        </p:grpSpPr>
        <p:grpSp>
          <p:nvGrpSpPr>
            <p:cNvPr name="Group 17" id="17"/>
            <p:cNvGrpSpPr/>
            <p:nvPr/>
          </p:nvGrpSpPr>
          <p:grpSpPr>
            <a:xfrm rot="0">
              <a:off x="0" y="0"/>
              <a:ext cx="1499960" cy="1473130"/>
              <a:chOff x="0" y="0"/>
              <a:chExt cx="672428" cy="660400"/>
            </a:xfrm>
          </p:grpSpPr>
          <p:sp>
            <p:nvSpPr>
              <p:cNvPr name="Freeform 18" id="18"/>
              <p:cNvSpPr/>
              <p:nvPr/>
            </p:nvSpPr>
            <p:spPr>
              <a:xfrm flipH="false" flipV="false" rot="0">
                <a:off x="0" y="0"/>
                <a:ext cx="672428" cy="660400"/>
              </a:xfrm>
              <a:custGeom>
                <a:avLst/>
                <a:gdLst/>
                <a:ahLst/>
                <a:cxnLst/>
                <a:rect r="r" b="b" t="t" l="l"/>
                <a:pathLst>
                  <a:path h="660400" w="672428">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solidFill>
                <a:srgbClr val="FEE600"/>
              </a:solidFill>
            </p:spPr>
          </p:sp>
        </p:grpSp>
        <p:sp>
          <p:nvSpPr>
            <p:cNvPr name="TextBox 19" id="19"/>
            <p:cNvSpPr txBox="true"/>
            <p:nvPr/>
          </p:nvSpPr>
          <p:spPr>
            <a:xfrm rot="0">
              <a:off x="209571" y="381600"/>
              <a:ext cx="1080818" cy="700405"/>
            </a:xfrm>
            <a:prstGeom prst="rect">
              <a:avLst/>
            </a:prstGeom>
          </p:spPr>
          <p:txBody>
            <a:bodyPr anchor="t" rtlCol="false" tIns="0" lIns="0" bIns="0" rIns="0">
              <a:spAutoFit/>
            </a:bodyPr>
            <a:lstStyle/>
            <a:p>
              <a:pPr algn="ctr" marL="0" indent="0" lvl="0">
                <a:lnSpc>
                  <a:spcPts val="4079"/>
                </a:lnSpc>
                <a:spcBef>
                  <a:spcPct val="0"/>
                </a:spcBef>
              </a:pPr>
              <a:r>
                <a:rPr lang="en-US" sz="3400">
                  <a:solidFill>
                    <a:srgbClr val="191919"/>
                  </a:solidFill>
                  <a:latin typeface="Public Sans"/>
                  <a:ea typeface="Public Sans"/>
                  <a:cs typeface="Public Sans"/>
                  <a:sym typeface="Public Sans"/>
                </a:rPr>
                <a:t>02</a:t>
              </a:r>
            </a:p>
          </p:txBody>
        </p:sp>
      </p:grpSp>
      <p:grpSp>
        <p:nvGrpSpPr>
          <p:cNvPr name="Group 20" id="20"/>
          <p:cNvGrpSpPr/>
          <p:nvPr/>
        </p:nvGrpSpPr>
        <p:grpSpPr>
          <a:xfrm rot="0">
            <a:off x="12504076" y="3492701"/>
            <a:ext cx="1124970" cy="1104848"/>
            <a:chOff x="0" y="0"/>
            <a:chExt cx="1499960" cy="1473130"/>
          </a:xfrm>
        </p:grpSpPr>
        <p:grpSp>
          <p:nvGrpSpPr>
            <p:cNvPr name="Group 21" id="21"/>
            <p:cNvGrpSpPr/>
            <p:nvPr/>
          </p:nvGrpSpPr>
          <p:grpSpPr>
            <a:xfrm rot="0">
              <a:off x="0" y="0"/>
              <a:ext cx="1499960" cy="1473130"/>
              <a:chOff x="0" y="0"/>
              <a:chExt cx="672428" cy="660400"/>
            </a:xfrm>
          </p:grpSpPr>
          <p:sp>
            <p:nvSpPr>
              <p:cNvPr name="Freeform 22" id="22"/>
              <p:cNvSpPr/>
              <p:nvPr/>
            </p:nvSpPr>
            <p:spPr>
              <a:xfrm flipH="false" flipV="false" rot="0">
                <a:off x="0" y="0"/>
                <a:ext cx="672428" cy="660400"/>
              </a:xfrm>
              <a:custGeom>
                <a:avLst/>
                <a:gdLst/>
                <a:ahLst/>
                <a:cxnLst/>
                <a:rect r="r" b="b" t="t" l="l"/>
                <a:pathLst>
                  <a:path h="660400" w="672428">
                    <a:moveTo>
                      <a:pt x="547967" y="660400"/>
                    </a:moveTo>
                    <a:lnTo>
                      <a:pt x="124460" y="660400"/>
                    </a:lnTo>
                    <a:cubicBezTo>
                      <a:pt x="55880" y="660400"/>
                      <a:pt x="0" y="604520"/>
                      <a:pt x="0" y="535940"/>
                    </a:cubicBezTo>
                    <a:lnTo>
                      <a:pt x="0" y="124460"/>
                    </a:lnTo>
                    <a:cubicBezTo>
                      <a:pt x="0" y="55880"/>
                      <a:pt x="55880" y="0"/>
                      <a:pt x="124460" y="0"/>
                    </a:cubicBezTo>
                    <a:lnTo>
                      <a:pt x="547968" y="0"/>
                    </a:lnTo>
                    <a:cubicBezTo>
                      <a:pt x="616548" y="0"/>
                      <a:pt x="672428" y="55880"/>
                      <a:pt x="672428" y="124460"/>
                    </a:cubicBezTo>
                    <a:lnTo>
                      <a:pt x="672428" y="535940"/>
                    </a:lnTo>
                    <a:cubicBezTo>
                      <a:pt x="672428" y="604520"/>
                      <a:pt x="616548" y="660400"/>
                      <a:pt x="547968" y="660400"/>
                    </a:cubicBezTo>
                    <a:close/>
                  </a:path>
                </a:pathLst>
              </a:custGeom>
              <a:solidFill>
                <a:srgbClr val="FEE600"/>
              </a:solidFill>
            </p:spPr>
          </p:sp>
        </p:grpSp>
        <p:sp>
          <p:nvSpPr>
            <p:cNvPr name="TextBox 23" id="23"/>
            <p:cNvSpPr txBox="true"/>
            <p:nvPr/>
          </p:nvSpPr>
          <p:spPr>
            <a:xfrm rot="0">
              <a:off x="209571" y="381600"/>
              <a:ext cx="1080818" cy="700405"/>
            </a:xfrm>
            <a:prstGeom prst="rect">
              <a:avLst/>
            </a:prstGeom>
          </p:spPr>
          <p:txBody>
            <a:bodyPr anchor="t" rtlCol="false" tIns="0" lIns="0" bIns="0" rIns="0">
              <a:spAutoFit/>
            </a:bodyPr>
            <a:lstStyle/>
            <a:p>
              <a:pPr algn="ctr" marL="0" indent="0" lvl="0">
                <a:lnSpc>
                  <a:spcPts val="4079"/>
                </a:lnSpc>
                <a:spcBef>
                  <a:spcPct val="0"/>
                </a:spcBef>
              </a:pPr>
              <a:r>
                <a:rPr lang="en-US" sz="3400">
                  <a:solidFill>
                    <a:srgbClr val="191919"/>
                  </a:solidFill>
                  <a:latin typeface="Public Sans"/>
                  <a:ea typeface="Public Sans"/>
                  <a:cs typeface="Public Sans"/>
                  <a:sym typeface="Public Sans"/>
                </a:rPr>
                <a:t>03</a:t>
              </a:r>
            </a:p>
          </p:txBody>
        </p:sp>
      </p:grpSp>
      <p:sp>
        <p:nvSpPr>
          <p:cNvPr name="TextBox 24" id="24"/>
          <p:cNvSpPr txBox="true"/>
          <p:nvPr/>
        </p:nvSpPr>
        <p:spPr>
          <a:xfrm rot="0">
            <a:off x="367146" y="9565005"/>
            <a:ext cx="6899312" cy="266700"/>
          </a:xfrm>
          <a:prstGeom prst="rect">
            <a:avLst/>
          </a:prstGeom>
        </p:spPr>
        <p:txBody>
          <a:bodyPr anchor="t" rtlCol="false" tIns="0" lIns="0" bIns="0" rIns="0">
            <a:spAutoFit/>
          </a:bodyPr>
          <a:lstStyle/>
          <a:p>
            <a:pPr algn="l" marL="0" indent="0" lvl="0">
              <a:lnSpc>
                <a:spcPts val="2039"/>
              </a:lnSpc>
              <a:spcBef>
                <a:spcPct val="0"/>
              </a:spcBef>
            </a:pPr>
            <a:r>
              <a:rPr lang="en-US" b="true" sz="1699" spc="169">
                <a:solidFill>
                  <a:srgbClr val="191919"/>
                </a:solidFill>
                <a:latin typeface="Public Sans Bold"/>
                <a:ea typeface="Public Sans Bold"/>
                <a:cs typeface="Public Sans Bold"/>
                <a:sym typeface="Public Sans Bold"/>
              </a:rPr>
              <a:t>SYNW</a:t>
            </a:r>
            <a:r>
              <a:rPr lang="en-US" b="true" sz="1699" spc="169"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67837"/>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57030" y="687011"/>
            <a:ext cx="14318814" cy="788153"/>
          </a:xfrm>
          <a:prstGeom prst="rect">
            <a:avLst/>
          </a:prstGeom>
        </p:spPr>
        <p:txBody>
          <a:bodyPr anchor="t" rtlCol="false" tIns="0" lIns="0" bIns="0" rIns="0">
            <a:spAutoFit/>
          </a:bodyPr>
          <a:lstStyle/>
          <a:p>
            <a:pPr algn="l" marL="0" indent="0" lvl="0">
              <a:lnSpc>
                <a:spcPts val="5904"/>
              </a:lnSpc>
              <a:spcBef>
                <a:spcPct val="0"/>
              </a:spcBef>
            </a:pPr>
            <a:r>
              <a:rPr lang="en-US" b="true" sz="5904">
                <a:solidFill>
                  <a:srgbClr val="191919"/>
                </a:solidFill>
                <a:latin typeface="Public Sans Bold"/>
                <a:ea typeface="Public Sans Bold"/>
                <a:cs typeface="Public Sans Bold"/>
                <a:sym typeface="Public Sans Bold"/>
              </a:rPr>
              <a:t>IV. KẾ HOẠ</a:t>
            </a:r>
            <a:r>
              <a:rPr lang="en-US" b="true" sz="5904" u="none">
                <a:solidFill>
                  <a:srgbClr val="191919"/>
                </a:solidFill>
                <a:latin typeface="Public Sans Bold"/>
                <a:ea typeface="Public Sans Bold"/>
                <a:cs typeface="Public Sans Bold"/>
                <a:sym typeface="Public Sans Bold"/>
              </a:rPr>
              <a:t>CH MARKETING SỐ VÀ SEO</a:t>
            </a:r>
          </a:p>
        </p:txBody>
      </p:sp>
      <p:sp>
        <p:nvSpPr>
          <p:cNvPr name="TextBox 5" id="5"/>
          <p:cNvSpPr txBox="true"/>
          <p:nvPr/>
        </p:nvSpPr>
        <p:spPr>
          <a:xfrm rot="0">
            <a:off x="687781" y="2318900"/>
            <a:ext cx="16912439" cy="6729095"/>
          </a:xfrm>
          <a:prstGeom prst="rect">
            <a:avLst/>
          </a:prstGeom>
        </p:spPr>
        <p:txBody>
          <a:bodyPr anchor="t" rtlCol="false" tIns="0" lIns="0" bIns="0" rIns="0">
            <a:spAutoFit/>
          </a:bodyPr>
          <a:lstStyle/>
          <a:p>
            <a:pPr algn="l">
              <a:lnSpc>
                <a:spcPts val="4480"/>
              </a:lnSpc>
            </a:pPr>
            <a:r>
              <a:rPr lang="en-US" sz="3200" b="true">
                <a:solidFill>
                  <a:srgbClr val="191919"/>
                </a:solidFill>
                <a:latin typeface="Public Sans Bold"/>
                <a:ea typeface="Public Sans Bold"/>
                <a:cs typeface="Public Sans Bold"/>
                <a:sym typeface="Public Sans Bold"/>
              </a:rPr>
              <a:t>4.1 Chiến lược SEO (Search Engine Optimization) </a:t>
            </a:r>
          </a:p>
          <a:p>
            <a:pPr algn="l">
              <a:lnSpc>
                <a:spcPts val="4480"/>
              </a:lnSpc>
            </a:pPr>
            <a:r>
              <a:rPr lang="en-US" sz="3200">
                <a:solidFill>
                  <a:srgbClr val="191919"/>
                </a:solidFill>
                <a:latin typeface="Public Sans"/>
                <a:ea typeface="Public Sans"/>
                <a:cs typeface="Public Sans"/>
                <a:sym typeface="Public Sans"/>
              </a:rPr>
              <a:t>Mục</a:t>
            </a:r>
            <a:r>
              <a:rPr lang="en-US" sz="3200">
                <a:solidFill>
                  <a:srgbClr val="191919"/>
                </a:solidFill>
                <a:latin typeface="Public Sans"/>
                <a:ea typeface="Public Sans"/>
                <a:cs typeface="Public Sans"/>
                <a:sym typeface="Public Sans"/>
              </a:rPr>
              <a:t> tiêu: Chiếm lĩnh vị trí dẫn đầu &amp; Chuyển hóa lưu lượng thành doanh thu ổn định.</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Triết lý cốt lõi: Lấy trải nghiệm người dùng và nội dung chính trực làm kim chỉ nam (Nói không với thao túng ngắn hạn).</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Nền tảng kỹ thuật: Tối ưu hóa triệt để trên hệ sinh thái Laravel để tăng khả năng hiển thị.</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3 Trụ cột triển khai:</a:t>
            </a:r>
          </a:p>
          <a:p>
            <a:pPr algn="l" marL="1381761" indent="-460587" lvl="2">
              <a:lnSpc>
                <a:spcPts val="4480"/>
              </a:lnSpc>
              <a:buAutoNum type="alphaLcPeriod" startAt="1"/>
            </a:pPr>
            <a:r>
              <a:rPr lang="en-US" sz="3200">
                <a:solidFill>
                  <a:srgbClr val="191919"/>
                </a:solidFill>
                <a:latin typeface="Public Sans"/>
                <a:ea typeface="Public Sans"/>
                <a:cs typeface="Public Sans"/>
                <a:sym typeface="Public Sans"/>
              </a:rPr>
              <a:t>Keyword Strategy: Nghiên cứu từ khóa chiến lược sát với ý định người dùng.</a:t>
            </a:r>
          </a:p>
          <a:p>
            <a:pPr algn="l" marL="1381761" indent="-460587" lvl="2">
              <a:lnSpc>
                <a:spcPts val="4480"/>
              </a:lnSpc>
              <a:buAutoNum type="alphaLcPeriod" startAt="1"/>
            </a:pPr>
            <a:r>
              <a:rPr lang="en-US" sz="3200">
                <a:solidFill>
                  <a:srgbClr val="191919"/>
                </a:solidFill>
                <a:latin typeface="Public Sans"/>
                <a:ea typeface="Public Sans"/>
                <a:cs typeface="Public Sans"/>
                <a:sym typeface="Public Sans"/>
              </a:rPr>
              <a:t>On-page Optimization: Hoàn thiện hạ tầng kỹ thuật và nội dung trên website.</a:t>
            </a:r>
          </a:p>
          <a:p>
            <a:pPr algn="l" marL="1381761" indent="-460587" lvl="2">
              <a:lnSpc>
                <a:spcPts val="4480"/>
              </a:lnSpc>
              <a:buAutoNum type="alphaLcPeriod" startAt="1"/>
            </a:pPr>
            <a:r>
              <a:rPr lang="en-US" sz="3200">
                <a:solidFill>
                  <a:srgbClr val="191919"/>
                </a:solidFill>
                <a:latin typeface="Public Sans"/>
                <a:ea typeface="Public Sans"/>
                <a:cs typeface="Public Sans"/>
                <a:sym typeface="Public Sans"/>
              </a:rPr>
              <a:t>Off-page Branding: Xây dựng uy tín và sức mạnh thương hiệu trên không gian số.</a:t>
            </a:r>
          </a:p>
          <a:p>
            <a:pPr algn="l">
              <a:lnSpc>
                <a:spcPts val="4480"/>
              </a:lnSpc>
            </a:pPr>
          </a:p>
          <a:p>
            <a:pPr algn="l">
              <a:lnSpc>
                <a:spcPts val="4480"/>
              </a:lnSpc>
            </a:pPr>
          </a:p>
        </p:txBody>
      </p:sp>
      <p:sp>
        <p:nvSpPr>
          <p:cNvPr name="TextBox 6" id="6"/>
          <p:cNvSpPr txBox="true"/>
          <p:nvPr/>
        </p:nvSpPr>
        <p:spPr>
          <a:xfrm rot="0">
            <a:off x="201757" y="9721388"/>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67837"/>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46861" y="642230"/>
            <a:ext cx="14318814" cy="788153"/>
          </a:xfrm>
          <a:prstGeom prst="rect">
            <a:avLst/>
          </a:prstGeom>
        </p:spPr>
        <p:txBody>
          <a:bodyPr anchor="t" rtlCol="false" tIns="0" lIns="0" bIns="0" rIns="0">
            <a:spAutoFit/>
          </a:bodyPr>
          <a:lstStyle/>
          <a:p>
            <a:pPr algn="l" marL="0" indent="0" lvl="0">
              <a:lnSpc>
                <a:spcPts val="5904"/>
              </a:lnSpc>
              <a:spcBef>
                <a:spcPct val="0"/>
              </a:spcBef>
            </a:pPr>
            <a:r>
              <a:rPr lang="en-US" b="true" sz="5904">
                <a:solidFill>
                  <a:srgbClr val="191919"/>
                </a:solidFill>
                <a:latin typeface="Public Sans Bold"/>
                <a:ea typeface="Public Sans Bold"/>
                <a:cs typeface="Public Sans Bold"/>
                <a:sym typeface="Public Sans Bold"/>
              </a:rPr>
              <a:t>IV. KẾ HOẠ</a:t>
            </a:r>
            <a:r>
              <a:rPr lang="en-US" b="true" sz="5904" u="none">
                <a:solidFill>
                  <a:srgbClr val="191919"/>
                </a:solidFill>
                <a:latin typeface="Public Sans Bold"/>
                <a:ea typeface="Public Sans Bold"/>
                <a:cs typeface="Public Sans Bold"/>
                <a:sym typeface="Public Sans Bold"/>
              </a:rPr>
              <a:t>CH MARKETING SỐ VÀ SEO</a:t>
            </a:r>
          </a:p>
        </p:txBody>
      </p:sp>
      <p:sp>
        <p:nvSpPr>
          <p:cNvPr name="TextBox 5" id="5"/>
          <p:cNvSpPr txBox="true"/>
          <p:nvPr/>
        </p:nvSpPr>
        <p:spPr>
          <a:xfrm rot="0">
            <a:off x="346861" y="2371975"/>
            <a:ext cx="16912439" cy="7291070"/>
          </a:xfrm>
          <a:prstGeom prst="rect">
            <a:avLst/>
          </a:prstGeom>
        </p:spPr>
        <p:txBody>
          <a:bodyPr anchor="t" rtlCol="false" tIns="0" lIns="0" bIns="0" rIns="0">
            <a:spAutoFit/>
          </a:bodyPr>
          <a:lstStyle/>
          <a:p>
            <a:pPr algn="l">
              <a:lnSpc>
                <a:spcPts val="4479"/>
              </a:lnSpc>
            </a:pPr>
            <a:r>
              <a:rPr lang="en-US" sz="3199" b="true">
                <a:solidFill>
                  <a:srgbClr val="191919"/>
                </a:solidFill>
                <a:latin typeface="Public Sans Bold"/>
                <a:ea typeface="Public Sans Bold"/>
                <a:cs typeface="Public Sans Bold"/>
                <a:sym typeface="Public Sans Bold"/>
              </a:rPr>
              <a:t>4.1.1 Chiến lược SEO (Search Engine Optimization) </a:t>
            </a:r>
          </a:p>
          <a:p>
            <a:pPr algn="l">
              <a:lnSpc>
                <a:spcPts val="4479"/>
              </a:lnSpc>
            </a:pPr>
            <a:r>
              <a:rPr lang="en-US" sz="3199">
                <a:solidFill>
                  <a:srgbClr val="191919"/>
                </a:solidFill>
                <a:latin typeface="Public Sans"/>
                <a:ea typeface="Public Sans"/>
                <a:cs typeface="Public Sans"/>
                <a:sym typeface="Public Sans"/>
              </a:rPr>
              <a:t>Quy trình Nghiên cứu Từ khóa Chiến lược</a:t>
            </a:r>
          </a:p>
          <a:p>
            <a:pPr algn="l" marL="690879" indent="-345439" lvl="1">
              <a:lnSpc>
                <a:spcPts val="4479"/>
              </a:lnSpc>
              <a:buFont typeface="Arial"/>
              <a:buChar char="•"/>
            </a:pPr>
            <a:r>
              <a:rPr lang="en-US" sz="3199">
                <a:solidFill>
                  <a:srgbClr val="191919"/>
                </a:solidFill>
                <a:latin typeface="Public Sans"/>
                <a:ea typeface="Public Sans"/>
                <a:cs typeface="Public Sans"/>
                <a:sym typeface="Public Sans"/>
              </a:rPr>
              <a:t>Phân tích hành vi: </a:t>
            </a:r>
            <a:r>
              <a:rPr lang="en-US" sz="3199">
                <a:solidFill>
                  <a:srgbClr val="191919"/>
                </a:solidFill>
                <a:latin typeface="Public Sans"/>
                <a:ea typeface="Public Sans"/>
                <a:cs typeface="Public Sans"/>
                <a:sym typeface="Public Sans"/>
              </a:rPr>
              <a:t>Tập trung vào các lĩnh vực ngách như Nông nghiệp thông minh và Đời sống kết nối (IoT).</a:t>
            </a:r>
          </a:p>
          <a:p>
            <a:pPr algn="l" marL="690879" indent="-345439" lvl="1">
              <a:lnSpc>
                <a:spcPts val="4479"/>
              </a:lnSpc>
              <a:buFont typeface="Arial"/>
              <a:buChar char="•"/>
            </a:pPr>
            <a:r>
              <a:rPr lang="en-US" sz="3199">
                <a:solidFill>
                  <a:srgbClr val="191919"/>
                </a:solidFill>
                <a:latin typeface="Public Sans"/>
                <a:ea typeface="Public Sans"/>
                <a:cs typeface="Public Sans"/>
                <a:sym typeface="Public Sans"/>
              </a:rPr>
              <a:t>Phân loại bộ từ khóa:</a:t>
            </a:r>
          </a:p>
          <a:p>
            <a:pPr algn="l" marL="1381758" indent="-460586" lvl="2">
              <a:lnSpc>
                <a:spcPts val="4479"/>
              </a:lnSpc>
              <a:buFont typeface="Arial"/>
              <a:buChar char="⚬"/>
            </a:pPr>
            <a:r>
              <a:rPr lang="en-US" sz="3199">
                <a:solidFill>
                  <a:srgbClr val="191919"/>
                </a:solidFill>
                <a:latin typeface="Public Sans"/>
                <a:ea typeface="Public Sans"/>
                <a:cs typeface="Public Sans"/>
                <a:sym typeface="Public Sans"/>
              </a:rPr>
              <a:t>Từ khóa cốt lõi: Tập trung vào các giải pháp chuyển đổi số (Smart-Life, Connectivity, IoT).</a:t>
            </a:r>
          </a:p>
          <a:p>
            <a:pPr algn="l" marL="1381758" indent="-460586" lvl="2">
              <a:lnSpc>
                <a:spcPts val="4479"/>
              </a:lnSpc>
              <a:buFont typeface="Arial"/>
              <a:buChar char="⚬"/>
            </a:pPr>
            <a:r>
              <a:rPr lang="en-US" sz="3199">
                <a:solidFill>
                  <a:srgbClr val="191919"/>
                </a:solidFill>
                <a:latin typeface="Public Sans"/>
                <a:ea typeface="Public Sans"/>
                <a:cs typeface="Public Sans"/>
                <a:sym typeface="Public Sans"/>
              </a:rPr>
              <a:t>Từ khóa đuôi dài (Long-tail): Giải quyết các vấn đề kỹ thuật cụ thể để tăng tỷ lệ chuyển đổi.</a:t>
            </a:r>
          </a:p>
          <a:p>
            <a:pPr algn="l" marL="690879" indent="-345439" lvl="1">
              <a:lnSpc>
                <a:spcPts val="4479"/>
              </a:lnSpc>
              <a:buFont typeface="Arial"/>
              <a:buChar char="•"/>
            </a:pPr>
            <a:r>
              <a:rPr lang="en-US" sz="3199">
                <a:solidFill>
                  <a:srgbClr val="191919"/>
                </a:solidFill>
                <a:latin typeface="Public Sans"/>
                <a:ea typeface="Public Sans"/>
                <a:cs typeface="Public Sans"/>
                <a:sym typeface="Public Sans"/>
              </a:rPr>
              <a:t>Công cụ &amp; Tối ưu: Sử dụng Google Keyword Planner và Search Console để cập nhật xu hướng và điều chỉnh danh mục từ khóa định kỳ.</a:t>
            </a:r>
          </a:p>
          <a:p>
            <a:pPr algn="l">
              <a:lnSpc>
                <a:spcPts val="4479"/>
              </a:lnSpc>
            </a:pPr>
          </a:p>
          <a:p>
            <a:pPr algn="l">
              <a:lnSpc>
                <a:spcPts val="4479"/>
              </a:lnSpc>
            </a:pPr>
          </a:p>
        </p:txBody>
      </p:sp>
      <p:sp>
        <p:nvSpPr>
          <p:cNvPr name="TextBox 6" id="6"/>
          <p:cNvSpPr txBox="true"/>
          <p:nvPr/>
        </p:nvSpPr>
        <p:spPr>
          <a:xfrm rot="0">
            <a:off x="346861" y="9663046"/>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67837"/>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46861" y="701488"/>
            <a:ext cx="14318814" cy="788153"/>
          </a:xfrm>
          <a:prstGeom prst="rect">
            <a:avLst/>
          </a:prstGeom>
        </p:spPr>
        <p:txBody>
          <a:bodyPr anchor="t" rtlCol="false" tIns="0" lIns="0" bIns="0" rIns="0">
            <a:spAutoFit/>
          </a:bodyPr>
          <a:lstStyle/>
          <a:p>
            <a:pPr algn="l" marL="0" indent="0" lvl="0">
              <a:lnSpc>
                <a:spcPts val="5904"/>
              </a:lnSpc>
              <a:spcBef>
                <a:spcPct val="0"/>
              </a:spcBef>
            </a:pPr>
            <a:r>
              <a:rPr lang="en-US" b="true" sz="5904">
                <a:solidFill>
                  <a:srgbClr val="191919"/>
                </a:solidFill>
                <a:latin typeface="Public Sans Bold"/>
                <a:ea typeface="Public Sans Bold"/>
                <a:cs typeface="Public Sans Bold"/>
                <a:sym typeface="Public Sans Bold"/>
              </a:rPr>
              <a:t>IV. KẾ HOẠ</a:t>
            </a:r>
            <a:r>
              <a:rPr lang="en-US" b="true" sz="5904" u="none">
                <a:solidFill>
                  <a:srgbClr val="191919"/>
                </a:solidFill>
                <a:latin typeface="Public Sans Bold"/>
                <a:ea typeface="Public Sans Bold"/>
                <a:cs typeface="Public Sans Bold"/>
                <a:sym typeface="Public Sans Bold"/>
              </a:rPr>
              <a:t>CH MARKETING SỐ VÀ SEO</a:t>
            </a:r>
          </a:p>
        </p:txBody>
      </p:sp>
      <p:sp>
        <p:nvSpPr>
          <p:cNvPr name="TextBox 5" id="5"/>
          <p:cNvSpPr txBox="true"/>
          <p:nvPr/>
        </p:nvSpPr>
        <p:spPr>
          <a:xfrm rot="0">
            <a:off x="346861" y="2371975"/>
            <a:ext cx="16912439" cy="6167120"/>
          </a:xfrm>
          <a:prstGeom prst="rect">
            <a:avLst/>
          </a:prstGeom>
        </p:spPr>
        <p:txBody>
          <a:bodyPr anchor="t" rtlCol="false" tIns="0" lIns="0" bIns="0" rIns="0">
            <a:spAutoFit/>
          </a:bodyPr>
          <a:lstStyle/>
          <a:p>
            <a:pPr algn="l">
              <a:lnSpc>
                <a:spcPts val="4480"/>
              </a:lnSpc>
            </a:pPr>
            <a:r>
              <a:rPr lang="en-US" sz="3200" b="true">
                <a:solidFill>
                  <a:srgbClr val="191919"/>
                </a:solidFill>
                <a:latin typeface="Public Sans Bold"/>
                <a:ea typeface="Public Sans Bold"/>
                <a:cs typeface="Public Sans Bold"/>
                <a:sym typeface="Public Sans Bold"/>
              </a:rPr>
              <a:t>4.1.2 Kế hoạch SEO On-page </a:t>
            </a:r>
          </a:p>
          <a:p>
            <a:pPr algn="l">
              <a:lnSpc>
                <a:spcPts val="4480"/>
              </a:lnSpc>
            </a:pPr>
            <a:r>
              <a:rPr lang="en-US" sz="3200">
                <a:solidFill>
                  <a:srgbClr val="191919"/>
                </a:solidFill>
                <a:latin typeface="Public Sans"/>
                <a:ea typeface="Public Sans"/>
                <a:cs typeface="Public Sans"/>
                <a:sym typeface="Public Sans"/>
              </a:rPr>
              <a:t>Xây dựng Uy tín Thương hiệu (Off-page)</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Xây dựng liên kết (Link Building): Tập trung vào các liên kết chất lượng cao từ các diễn đàn công nghệ và trang tin nông nghiệp uy tín.</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Phát triển thực thể (Entity): Định vị SynWavEco là chuyên gia trong lĩnh vực IoT và Nông nghiệp thông minh trên các nền tảng mạng xã hội.</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Tương tác cộng đồng: Lan tỏa giải pháp kết nối hiện đại thông qua các bài viết chia sẻ giá trị, từ đó thu hút lưu lượng truy cập gián tiếp.</a:t>
            </a:r>
          </a:p>
          <a:p>
            <a:pPr algn="l">
              <a:lnSpc>
                <a:spcPts val="4480"/>
              </a:lnSpc>
            </a:pPr>
          </a:p>
          <a:p>
            <a:pPr algn="l">
              <a:lnSpc>
                <a:spcPts val="4480"/>
              </a:lnSpc>
            </a:pPr>
          </a:p>
          <a:p>
            <a:pPr algn="l">
              <a:lnSpc>
                <a:spcPts val="4480"/>
              </a:lnSpc>
            </a:pPr>
          </a:p>
        </p:txBody>
      </p:sp>
      <p:sp>
        <p:nvSpPr>
          <p:cNvPr name="TextBox 6" id="6"/>
          <p:cNvSpPr txBox="true"/>
          <p:nvPr/>
        </p:nvSpPr>
        <p:spPr>
          <a:xfrm rot="0">
            <a:off x="346861" y="9787543"/>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67837"/>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34996" y="642230"/>
            <a:ext cx="14318814" cy="788153"/>
          </a:xfrm>
          <a:prstGeom prst="rect">
            <a:avLst/>
          </a:prstGeom>
        </p:spPr>
        <p:txBody>
          <a:bodyPr anchor="t" rtlCol="false" tIns="0" lIns="0" bIns="0" rIns="0">
            <a:spAutoFit/>
          </a:bodyPr>
          <a:lstStyle/>
          <a:p>
            <a:pPr algn="l" marL="0" indent="0" lvl="0">
              <a:lnSpc>
                <a:spcPts val="5904"/>
              </a:lnSpc>
              <a:spcBef>
                <a:spcPct val="0"/>
              </a:spcBef>
            </a:pPr>
            <a:r>
              <a:rPr lang="en-US" b="true" sz="5904">
                <a:solidFill>
                  <a:srgbClr val="191919"/>
                </a:solidFill>
                <a:latin typeface="Public Sans Bold"/>
                <a:ea typeface="Public Sans Bold"/>
                <a:cs typeface="Public Sans Bold"/>
                <a:sym typeface="Public Sans Bold"/>
              </a:rPr>
              <a:t>IV. KẾ HOẠ</a:t>
            </a:r>
            <a:r>
              <a:rPr lang="en-US" b="true" sz="5904" u="none">
                <a:solidFill>
                  <a:srgbClr val="191919"/>
                </a:solidFill>
                <a:latin typeface="Public Sans Bold"/>
                <a:ea typeface="Public Sans Bold"/>
                <a:cs typeface="Public Sans Bold"/>
                <a:sym typeface="Public Sans Bold"/>
              </a:rPr>
              <a:t>CH MARKETING SỐ VÀ SEO</a:t>
            </a:r>
          </a:p>
        </p:txBody>
      </p:sp>
      <p:sp>
        <p:nvSpPr>
          <p:cNvPr name="TextBox 5" id="5"/>
          <p:cNvSpPr txBox="true"/>
          <p:nvPr/>
        </p:nvSpPr>
        <p:spPr>
          <a:xfrm rot="0">
            <a:off x="687781" y="2307590"/>
            <a:ext cx="16912439" cy="5605145"/>
          </a:xfrm>
          <a:prstGeom prst="rect">
            <a:avLst/>
          </a:prstGeom>
        </p:spPr>
        <p:txBody>
          <a:bodyPr anchor="t" rtlCol="false" tIns="0" lIns="0" bIns="0" rIns="0">
            <a:spAutoFit/>
          </a:bodyPr>
          <a:lstStyle/>
          <a:p>
            <a:pPr algn="l">
              <a:lnSpc>
                <a:spcPts val="4480"/>
              </a:lnSpc>
            </a:pPr>
            <a:r>
              <a:rPr lang="en-US" sz="3200" b="true">
                <a:solidFill>
                  <a:srgbClr val="191919"/>
                </a:solidFill>
                <a:latin typeface="Public Sans Bold"/>
                <a:ea typeface="Public Sans Bold"/>
                <a:cs typeface="Public Sans Bold"/>
                <a:sym typeface="Public Sans Bold"/>
              </a:rPr>
              <a:t>4.1.3 Kế hoạch SEO Off-page và xây dựng liên kết</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Mạng lưới Backlink chất lượng: Tập trung vào các diễn đàn Công nghệ, Nông nghiệp 4.0 và Blog chuyên ngành để khẳng định vị thế chuyên gia.</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Lan tỏa đa nền tảng: Tận dụng TikTok, Facebook, Youtube để tạo tín hiệu xã hội (Social Signals) và dẫn luồng truy cập về Website.</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Hệ thố</a:t>
            </a:r>
            <a:r>
              <a:rPr lang="en-US" sz="3200">
                <a:solidFill>
                  <a:srgbClr val="191919"/>
                </a:solidFill>
                <a:latin typeface="Public Sans"/>
                <a:ea typeface="Public Sans"/>
                <a:cs typeface="Public Sans"/>
                <a:sym typeface="Public Sans"/>
              </a:rPr>
              <a:t>ng liên kết chéo (Cross-linking): * Chia sẻ video hướng dẫn kỹ thuật để thu hút liên kết tự nhiên.</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Hợp tác liên kết với các đối tác Kỹ thuật &amp; Logistics (theo mô hình BMC) để tạo sức mạnh tổng thể cho hệ sinh thái IoT.</a:t>
            </a:r>
          </a:p>
          <a:p>
            <a:pPr algn="l">
              <a:lnSpc>
                <a:spcPts val="4480"/>
              </a:lnSpc>
            </a:pPr>
          </a:p>
        </p:txBody>
      </p:sp>
      <p:sp>
        <p:nvSpPr>
          <p:cNvPr name="TextBox 6" id="6"/>
          <p:cNvSpPr txBox="true"/>
          <p:nvPr/>
        </p:nvSpPr>
        <p:spPr>
          <a:xfrm rot="0">
            <a:off x="434996" y="9787543"/>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67837"/>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34996" y="642230"/>
            <a:ext cx="14318814" cy="788153"/>
          </a:xfrm>
          <a:prstGeom prst="rect">
            <a:avLst/>
          </a:prstGeom>
        </p:spPr>
        <p:txBody>
          <a:bodyPr anchor="t" rtlCol="false" tIns="0" lIns="0" bIns="0" rIns="0">
            <a:spAutoFit/>
          </a:bodyPr>
          <a:lstStyle/>
          <a:p>
            <a:pPr algn="l" marL="0" indent="0" lvl="0">
              <a:lnSpc>
                <a:spcPts val="5904"/>
              </a:lnSpc>
              <a:spcBef>
                <a:spcPct val="0"/>
              </a:spcBef>
            </a:pPr>
            <a:r>
              <a:rPr lang="en-US" b="true" sz="5904">
                <a:solidFill>
                  <a:srgbClr val="191919"/>
                </a:solidFill>
                <a:latin typeface="Public Sans Bold"/>
                <a:ea typeface="Public Sans Bold"/>
                <a:cs typeface="Public Sans Bold"/>
                <a:sym typeface="Public Sans Bold"/>
              </a:rPr>
              <a:t>IV. KẾ HOẠ</a:t>
            </a:r>
            <a:r>
              <a:rPr lang="en-US" b="true" sz="5904" u="none">
                <a:solidFill>
                  <a:srgbClr val="191919"/>
                </a:solidFill>
                <a:latin typeface="Public Sans Bold"/>
                <a:ea typeface="Public Sans Bold"/>
                <a:cs typeface="Public Sans Bold"/>
                <a:sym typeface="Public Sans Bold"/>
              </a:rPr>
              <a:t>CH MARKETING SỐ VÀ SEO</a:t>
            </a:r>
          </a:p>
        </p:txBody>
      </p:sp>
      <p:sp>
        <p:nvSpPr>
          <p:cNvPr name="TextBox 5" id="5"/>
          <p:cNvSpPr txBox="true"/>
          <p:nvPr/>
        </p:nvSpPr>
        <p:spPr>
          <a:xfrm rot="0">
            <a:off x="687781" y="2307590"/>
            <a:ext cx="16912439" cy="7291070"/>
          </a:xfrm>
          <a:prstGeom prst="rect">
            <a:avLst/>
          </a:prstGeom>
        </p:spPr>
        <p:txBody>
          <a:bodyPr anchor="t" rtlCol="false" tIns="0" lIns="0" bIns="0" rIns="0">
            <a:spAutoFit/>
          </a:bodyPr>
          <a:lstStyle/>
          <a:p>
            <a:pPr algn="l">
              <a:lnSpc>
                <a:spcPts val="4480"/>
              </a:lnSpc>
            </a:pPr>
            <a:r>
              <a:rPr lang="en-US" sz="3200" b="true">
                <a:solidFill>
                  <a:srgbClr val="191919"/>
                </a:solidFill>
                <a:latin typeface="Public Sans Bold"/>
                <a:ea typeface="Public Sans Bold"/>
                <a:cs typeface="Public Sans Bold"/>
                <a:sym typeface="Public Sans Bold"/>
              </a:rPr>
              <a:t>4.2 Kế hoạch Truyền thông và Quảng cáo</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Kế hoạch Truyền thông &amp; Quảng cáo Đa kênh</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Chiến lược bứt phá: Triển khai đa kênh quy mô lớn để tối ưu hóa nhận diện thương hiệu và doanh số trong thời gian ngắn.</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Thông điệp chủ đạo: Hiện thực hóa giá trị "Wav" – Lan tỏa làn sóng công nghệ đột phá đến cộng đồng.</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Kỹ thuật thực thi:</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Sử dụng thuật toán AI &amp; Big Data để phân phối quảng cáo chính xác theo hành vi.</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Tập tru</a:t>
            </a:r>
            <a:r>
              <a:rPr lang="en-US" sz="3200">
                <a:solidFill>
                  <a:srgbClr val="191919"/>
                </a:solidFill>
                <a:latin typeface="Public Sans"/>
                <a:ea typeface="Public Sans"/>
                <a:cs typeface="Public Sans"/>
                <a:sym typeface="Public Sans"/>
              </a:rPr>
              <a:t>ng mục tiêu kép: Đô thị hiện đại (Smart-life) và Nông nghiệp trọng điểm (IoT Agri).</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Mụ</a:t>
            </a:r>
            <a:r>
              <a:rPr lang="en-US" sz="3200">
                <a:solidFill>
                  <a:srgbClr val="191919"/>
                </a:solidFill>
                <a:latin typeface="Public Sans"/>
                <a:ea typeface="Public Sans"/>
                <a:cs typeface="Public Sans"/>
                <a:sym typeface="Public Sans"/>
              </a:rPr>
              <a:t>c tiêu: Chuyển đổi nhanh tệp khách hàng tiềm năng thành cộng đồng người dùng trung thành trong hệ sinh thái.</a:t>
            </a:r>
          </a:p>
          <a:p>
            <a:pPr algn="l">
              <a:lnSpc>
                <a:spcPts val="4480"/>
              </a:lnSpc>
            </a:pPr>
          </a:p>
        </p:txBody>
      </p:sp>
      <p:sp>
        <p:nvSpPr>
          <p:cNvPr name="TextBox 6" id="6"/>
          <p:cNvSpPr txBox="true"/>
          <p:nvPr/>
        </p:nvSpPr>
        <p:spPr>
          <a:xfrm rot="0">
            <a:off x="0" y="10008235"/>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358590" y="-557480"/>
            <a:ext cx="13583123" cy="10074150"/>
            <a:chOff x="0" y="0"/>
            <a:chExt cx="13716000" cy="10172700"/>
          </a:xfrm>
        </p:grpSpPr>
        <p:sp>
          <p:nvSpPr>
            <p:cNvPr name="Freeform 3" id="3"/>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t="-393" r="0" b="-393"/>
              </a:stretch>
            </a:blipFill>
          </p:spPr>
        </p:sp>
        <p:sp>
          <p:nvSpPr>
            <p:cNvPr name="Freeform 4" id="4"/>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12858" t="0" r="-12858" b="0"/>
              </a:stretch>
            </a:blipFill>
          </p:spPr>
        </p:sp>
      </p:grpSp>
      <p:sp>
        <p:nvSpPr>
          <p:cNvPr name="AutoShape 5" id="5"/>
          <p:cNvSpPr/>
          <p:nvPr/>
        </p:nvSpPr>
        <p:spPr>
          <a:xfrm rot="0">
            <a:off x="-545621" y="9258300"/>
            <a:ext cx="19566866" cy="1156820"/>
          </a:xfrm>
          <a:prstGeom prst="rect">
            <a:avLst/>
          </a:prstGeom>
          <a:solidFill>
            <a:srgbClr val="191919"/>
          </a:solidFill>
        </p:spPr>
      </p:sp>
      <p:grpSp>
        <p:nvGrpSpPr>
          <p:cNvPr name="Group 6" id="6"/>
          <p:cNvGrpSpPr/>
          <p:nvPr/>
        </p:nvGrpSpPr>
        <p:grpSpPr>
          <a:xfrm rot="0">
            <a:off x="-545621" y="-964232"/>
            <a:ext cx="12174084" cy="10287000"/>
            <a:chOff x="0" y="0"/>
            <a:chExt cx="2914308" cy="2462566"/>
          </a:xfrm>
        </p:grpSpPr>
        <p:sp>
          <p:nvSpPr>
            <p:cNvPr name="Freeform 7" id="7"/>
            <p:cNvSpPr/>
            <p:nvPr/>
          </p:nvSpPr>
          <p:spPr>
            <a:xfrm flipH="false" flipV="false" rot="0">
              <a:off x="0" y="0"/>
              <a:ext cx="2914308" cy="2462566"/>
            </a:xfrm>
            <a:custGeom>
              <a:avLst/>
              <a:gdLst/>
              <a:ahLst/>
              <a:cxnLst/>
              <a:rect r="r" b="b" t="t" l="l"/>
              <a:pathLst>
                <a:path h="2462566" w="2914308">
                  <a:moveTo>
                    <a:pt x="2789848" y="2462566"/>
                  </a:moveTo>
                  <a:lnTo>
                    <a:pt x="124460" y="2462566"/>
                  </a:lnTo>
                  <a:cubicBezTo>
                    <a:pt x="55880" y="2462566"/>
                    <a:pt x="0" y="2406686"/>
                    <a:pt x="0" y="2338106"/>
                  </a:cubicBezTo>
                  <a:lnTo>
                    <a:pt x="0" y="124460"/>
                  </a:lnTo>
                  <a:cubicBezTo>
                    <a:pt x="0" y="55880"/>
                    <a:pt x="55880" y="0"/>
                    <a:pt x="124460" y="0"/>
                  </a:cubicBezTo>
                  <a:lnTo>
                    <a:pt x="2789848" y="0"/>
                  </a:lnTo>
                  <a:cubicBezTo>
                    <a:pt x="2858428" y="0"/>
                    <a:pt x="2914308" y="55880"/>
                    <a:pt x="2914308" y="124460"/>
                  </a:cubicBezTo>
                  <a:lnTo>
                    <a:pt x="2914308" y="2338106"/>
                  </a:lnTo>
                  <a:cubicBezTo>
                    <a:pt x="2914308" y="2406686"/>
                    <a:pt x="2858428" y="2462566"/>
                    <a:pt x="2789848" y="2462566"/>
                  </a:cubicBezTo>
                  <a:close/>
                </a:path>
              </a:pathLst>
            </a:custGeom>
            <a:solidFill>
              <a:srgbClr val="FEE600"/>
            </a:solidFill>
          </p:spPr>
        </p:sp>
      </p:grpSp>
      <p:sp>
        <p:nvSpPr>
          <p:cNvPr name="Freeform 8" id="8"/>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293024" y="320392"/>
            <a:ext cx="13184830" cy="4179268"/>
            <a:chOff x="0" y="0"/>
            <a:chExt cx="17579773" cy="5572357"/>
          </a:xfrm>
        </p:grpSpPr>
        <p:sp>
          <p:nvSpPr>
            <p:cNvPr name="TextBox 10" id="10"/>
            <p:cNvSpPr txBox="true"/>
            <p:nvPr/>
          </p:nvSpPr>
          <p:spPr>
            <a:xfrm rot="0">
              <a:off x="0" y="104775"/>
              <a:ext cx="17579773" cy="2054933"/>
            </a:xfrm>
            <a:prstGeom prst="rect">
              <a:avLst/>
            </a:prstGeom>
          </p:spPr>
          <p:txBody>
            <a:bodyPr anchor="t" rtlCol="false" tIns="0" lIns="0" bIns="0" rIns="0">
              <a:spAutoFit/>
            </a:bodyPr>
            <a:lstStyle/>
            <a:p>
              <a:pPr algn="l" marL="0" indent="0" lvl="0">
                <a:lnSpc>
                  <a:spcPts val="5948"/>
                </a:lnSpc>
              </a:pPr>
              <a:r>
                <a:rPr lang="en-US" b="true" sz="5948">
                  <a:solidFill>
                    <a:srgbClr val="191919"/>
                  </a:solidFill>
                  <a:latin typeface="Public Sans Heavy"/>
                  <a:ea typeface="Public Sans Heavy"/>
                  <a:cs typeface="Public Sans Heavy"/>
                  <a:sym typeface="Public Sans Heavy"/>
                </a:rPr>
                <a:t>I.Tổ</a:t>
              </a:r>
              <a:r>
                <a:rPr lang="en-US" b="true" sz="5948">
                  <a:solidFill>
                    <a:srgbClr val="191919"/>
                  </a:solidFill>
                  <a:latin typeface="Public Sans Heavy"/>
                  <a:ea typeface="Public Sans Heavy"/>
                  <a:cs typeface="Public Sans Heavy"/>
                  <a:sym typeface="Public Sans Heavy"/>
                </a:rPr>
                <a:t>NG QUAN DỰ ÁN</a:t>
              </a:r>
            </a:p>
            <a:p>
              <a:pPr algn="l" marL="0" indent="0" lvl="0">
                <a:lnSpc>
                  <a:spcPts val="5685"/>
                </a:lnSpc>
              </a:pPr>
            </a:p>
          </p:txBody>
        </p:sp>
        <p:sp>
          <p:nvSpPr>
            <p:cNvPr name="TextBox 11" id="11"/>
            <p:cNvSpPr txBox="true"/>
            <p:nvPr/>
          </p:nvSpPr>
          <p:spPr>
            <a:xfrm rot="0">
              <a:off x="0" y="4135784"/>
              <a:ext cx="12359693" cy="611720"/>
            </a:xfrm>
            <a:prstGeom prst="rect">
              <a:avLst/>
            </a:prstGeom>
          </p:spPr>
          <p:txBody>
            <a:bodyPr anchor="t" rtlCol="false" tIns="0" lIns="0" bIns="0" rIns="0">
              <a:spAutoFit/>
            </a:bodyPr>
            <a:lstStyle/>
            <a:p>
              <a:pPr algn="l">
                <a:lnSpc>
                  <a:spcPts val="3582"/>
                </a:lnSpc>
              </a:pPr>
            </a:p>
          </p:txBody>
        </p:sp>
        <p:sp>
          <p:nvSpPr>
            <p:cNvPr name="TextBox 12" id="12"/>
            <p:cNvSpPr txBox="true"/>
            <p:nvPr/>
          </p:nvSpPr>
          <p:spPr>
            <a:xfrm rot="0">
              <a:off x="0" y="5190782"/>
              <a:ext cx="12359693" cy="381574"/>
            </a:xfrm>
            <a:prstGeom prst="rect">
              <a:avLst/>
            </a:prstGeom>
          </p:spPr>
          <p:txBody>
            <a:bodyPr anchor="t" rtlCol="false" tIns="0" lIns="0" bIns="0" rIns="0">
              <a:spAutoFit/>
            </a:bodyPr>
            <a:lstStyle/>
            <a:p>
              <a:pPr algn="l" marL="0" indent="0" lvl="1">
                <a:lnSpc>
                  <a:spcPts val="2397"/>
                </a:lnSpc>
                <a:spcBef>
                  <a:spcPct val="0"/>
                </a:spcBef>
              </a:pPr>
            </a:p>
          </p:txBody>
        </p:sp>
      </p:grpSp>
      <p:sp>
        <p:nvSpPr>
          <p:cNvPr name="TextBox 13" id="13"/>
          <p:cNvSpPr txBox="true"/>
          <p:nvPr/>
        </p:nvSpPr>
        <p:spPr>
          <a:xfrm rot="0">
            <a:off x="293024" y="2186002"/>
            <a:ext cx="11402561" cy="4834255"/>
          </a:xfrm>
          <a:prstGeom prst="rect">
            <a:avLst/>
          </a:prstGeom>
        </p:spPr>
        <p:txBody>
          <a:bodyPr anchor="t" rtlCol="false" tIns="0" lIns="0" bIns="0" rIns="0">
            <a:spAutoFit/>
          </a:bodyPr>
          <a:lstStyle/>
          <a:p>
            <a:pPr algn="l">
              <a:lnSpc>
                <a:spcPts val="3200"/>
              </a:lnSpc>
            </a:pPr>
            <a:r>
              <a:rPr lang="en-US" sz="3200" b="true">
                <a:solidFill>
                  <a:srgbClr val="000000"/>
                </a:solidFill>
                <a:latin typeface="Public Sans Bold"/>
                <a:ea typeface="Public Sans Bold"/>
                <a:cs typeface="Public Sans Bold"/>
                <a:sym typeface="Public Sans Bold"/>
              </a:rPr>
              <a:t>Tầm</a:t>
            </a:r>
            <a:r>
              <a:rPr lang="en-US" b="true" sz="3200">
                <a:solidFill>
                  <a:srgbClr val="000000"/>
                </a:solidFill>
                <a:latin typeface="Public Sans Bold"/>
                <a:ea typeface="Public Sans Bold"/>
                <a:cs typeface="Public Sans Bold"/>
                <a:sym typeface="Public Sans Bold"/>
              </a:rPr>
              <a:t> nhìn chiến lược &amp; Cam kết</a:t>
            </a:r>
          </a:p>
          <a:p>
            <a:pPr algn="l">
              <a:lnSpc>
                <a:spcPts val="3200"/>
              </a:lnSpc>
            </a:pPr>
          </a:p>
          <a:p>
            <a:pPr algn="l" marL="690881" indent="-345440" lvl="1">
              <a:lnSpc>
                <a:spcPts val="3200"/>
              </a:lnSpc>
              <a:buFont typeface="Arial"/>
              <a:buChar char="•"/>
            </a:pPr>
            <a:r>
              <a:rPr lang="en-US" sz="3200">
                <a:solidFill>
                  <a:srgbClr val="000000"/>
                </a:solidFill>
                <a:latin typeface="Public Sans"/>
                <a:ea typeface="Public Sans"/>
                <a:cs typeface="Public Sans"/>
                <a:sym typeface="Public Sans"/>
              </a:rPr>
              <a:t>Giao thoa Kỹ thuật &amp; Kinh tế: Kết nối mã nguồn (IT) công nghệ thông tin ứng dụng vào thực tiễn thị trường (Marketing).</a:t>
            </a:r>
          </a:p>
          <a:p>
            <a:pPr algn="l" marL="690881" indent="-345440" lvl="1">
              <a:lnSpc>
                <a:spcPts val="3200"/>
              </a:lnSpc>
              <a:buFont typeface="Arial"/>
              <a:buChar char="•"/>
            </a:pPr>
            <a:r>
              <a:rPr lang="en-US" sz="3200">
                <a:solidFill>
                  <a:srgbClr val="000000"/>
                </a:solidFill>
                <a:latin typeface="Public Sans"/>
                <a:ea typeface="Public Sans"/>
                <a:cs typeface="Public Sans"/>
                <a:sym typeface="Public Sans"/>
              </a:rPr>
              <a:t>Sứ mệnh: Nâng tầm chất lượng cuộc sống thông qua từ các sản phẩm IoT và giải pháp thông minh.</a:t>
            </a:r>
          </a:p>
          <a:p>
            <a:pPr algn="l" marL="690881" indent="-345440" lvl="1">
              <a:lnSpc>
                <a:spcPts val="3200"/>
              </a:lnSpc>
              <a:buFont typeface="Arial"/>
              <a:buChar char="•"/>
            </a:pPr>
            <a:r>
              <a:rPr lang="en-US" sz="3200">
                <a:solidFill>
                  <a:srgbClr val="000000"/>
                </a:solidFill>
                <a:latin typeface="Public Sans"/>
                <a:ea typeface="Public Sans"/>
                <a:cs typeface="Public Sans"/>
                <a:sym typeface="Public Sans"/>
              </a:rPr>
              <a:t>Cam kết của SynWavEco:</a:t>
            </a:r>
          </a:p>
          <a:p>
            <a:pPr algn="l" marL="1381761" indent="-460587" lvl="2">
              <a:lnSpc>
                <a:spcPts val="3200"/>
              </a:lnSpc>
              <a:buFont typeface="Arial"/>
              <a:buChar char="⚬"/>
            </a:pPr>
            <a:r>
              <a:rPr lang="en-US" sz="3200">
                <a:solidFill>
                  <a:srgbClr val="000000"/>
                </a:solidFill>
                <a:latin typeface="Public Sans"/>
                <a:ea typeface="Public Sans"/>
                <a:cs typeface="Public Sans"/>
                <a:sym typeface="Public Sans"/>
              </a:rPr>
              <a:t>Đảm bảo tính bền vững và hiệu quả lâu dài.</a:t>
            </a:r>
          </a:p>
          <a:p>
            <a:pPr algn="l" marL="1381761" indent="-460587" lvl="2">
              <a:lnSpc>
                <a:spcPts val="3200"/>
              </a:lnSpc>
              <a:buFont typeface="Arial"/>
              <a:buChar char="⚬"/>
            </a:pPr>
            <a:r>
              <a:rPr lang="en-US" sz="3200">
                <a:solidFill>
                  <a:srgbClr val="000000"/>
                </a:solidFill>
                <a:latin typeface="Public Sans"/>
                <a:ea typeface="Public Sans"/>
                <a:cs typeface="Public Sans"/>
                <a:sym typeface="Public Sans"/>
              </a:rPr>
              <a:t>Chính trực (Integrity) trong quản lý dữ liệu và sản phẩm.</a:t>
            </a:r>
          </a:p>
          <a:p>
            <a:pPr algn="l">
              <a:lnSpc>
                <a:spcPts val="3200"/>
              </a:lnSpc>
            </a:pPr>
          </a:p>
        </p:txBody>
      </p:sp>
      <p:sp>
        <p:nvSpPr>
          <p:cNvPr name="TextBox 14" id="14"/>
          <p:cNvSpPr txBox="true"/>
          <p:nvPr/>
        </p:nvSpPr>
        <p:spPr>
          <a:xfrm rot="0">
            <a:off x="806579" y="9535720"/>
            <a:ext cx="1817370" cy="300990"/>
          </a:xfrm>
          <a:prstGeom prst="rect">
            <a:avLst/>
          </a:prstGeom>
        </p:spPr>
        <p:txBody>
          <a:bodyPr anchor="t" rtlCol="false" tIns="0" lIns="0" bIns="0" rIns="0">
            <a:spAutoFit/>
          </a:bodyPr>
          <a:lstStyle/>
          <a:p>
            <a:pPr algn="ctr">
              <a:lnSpc>
                <a:spcPts val="2100"/>
              </a:lnSpc>
              <a:spcBef>
                <a:spcPct val="0"/>
              </a:spcBef>
            </a:pPr>
            <a:r>
              <a:rPr lang="en-US" b="true" sz="2100">
                <a:solidFill>
                  <a:srgbClr val="FFFFFF"/>
                </a:solidFill>
                <a:latin typeface="Public Sans Heavy"/>
                <a:ea typeface="Public Sans Heavy"/>
                <a:cs typeface="Public Sans Heavy"/>
                <a:sym typeface="Public Sans Heavy"/>
              </a:rPr>
              <a:t>SYNWAVECO </a:t>
            </a:r>
          </a:p>
        </p:txBody>
      </p:sp>
      <p:sp>
        <p:nvSpPr>
          <p:cNvPr name="TextBox 15" id="15"/>
          <p:cNvSpPr txBox="true"/>
          <p:nvPr/>
        </p:nvSpPr>
        <p:spPr>
          <a:xfrm rot="0">
            <a:off x="0" y="1433518"/>
            <a:ext cx="10393686" cy="419121"/>
          </a:xfrm>
          <a:prstGeom prst="rect">
            <a:avLst/>
          </a:prstGeom>
        </p:spPr>
        <p:txBody>
          <a:bodyPr anchor="t" rtlCol="false" tIns="0" lIns="0" bIns="0" rIns="0">
            <a:spAutoFit/>
          </a:bodyPr>
          <a:lstStyle/>
          <a:p>
            <a:pPr algn="l">
              <a:lnSpc>
                <a:spcPts val="3099"/>
              </a:lnSpc>
              <a:spcBef>
                <a:spcPct val="0"/>
              </a:spcBef>
            </a:pPr>
            <a:r>
              <a:rPr lang="en-US" b="true" sz="3099">
                <a:solidFill>
                  <a:srgbClr val="000000"/>
                </a:solidFill>
                <a:latin typeface="Public Sans Heavy"/>
                <a:ea typeface="Public Sans Heavy"/>
                <a:cs typeface="Public Sans Heavy"/>
                <a:sym typeface="Public Sans Heavy"/>
              </a:rPr>
              <a:t>1.1 Giới thiệu dự án và ý nghĩa thương hiệu SynWavEco</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67837"/>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34996" y="642230"/>
            <a:ext cx="14318814" cy="788153"/>
          </a:xfrm>
          <a:prstGeom prst="rect">
            <a:avLst/>
          </a:prstGeom>
        </p:spPr>
        <p:txBody>
          <a:bodyPr anchor="t" rtlCol="false" tIns="0" lIns="0" bIns="0" rIns="0">
            <a:spAutoFit/>
          </a:bodyPr>
          <a:lstStyle/>
          <a:p>
            <a:pPr algn="l" marL="0" indent="0" lvl="0">
              <a:lnSpc>
                <a:spcPts val="5904"/>
              </a:lnSpc>
              <a:spcBef>
                <a:spcPct val="0"/>
              </a:spcBef>
            </a:pPr>
            <a:r>
              <a:rPr lang="en-US" b="true" sz="5904">
                <a:solidFill>
                  <a:srgbClr val="191919"/>
                </a:solidFill>
                <a:latin typeface="Public Sans Bold"/>
                <a:ea typeface="Public Sans Bold"/>
                <a:cs typeface="Public Sans Bold"/>
                <a:sym typeface="Public Sans Bold"/>
              </a:rPr>
              <a:t>IV. KẾ HOẠ</a:t>
            </a:r>
            <a:r>
              <a:rPr lang="en-US" b="true" sz="5904" u="none">
                <a:solidFill>
                  <a:srgbClr val="191919"/>
                </a:solidFill>
                <a:latin typeface="Public Sans Bold"/>
                <a:ea typeface="Public Sans Bold"/>
                <a:cs typeface="Public Sans Bold"/>
                <a:sym typeface="Public Sans Bold"/>
              </a:rPr>
              <a:t>CH MARKETING SỐ VÀ SEO</a:t>
            </a:r>
          </a:p>
        </p:txBody>
      </p:sp>
      <p:sp>
        <p:nvSpPr>
          <p:cNvPr name="TextBox 5" id="5"/>
          <p:cNvSpPr txBox="true"/>
          <p:nvPr/>
        </p:nvSpPr>
        <p:spPr>
          <a:xfrm rot="0">
            <a:off x="687781" y="2307590"/>
            <a:ext cx="16912439" cy="7291070"/>
          </a:xfrm>
          <a:prstGeom prst="rect">
            <a:avLst/>
          </a:prstGeom>
        </p:spPr>
        <p:txBody>
          <a:bodyPr anchor="t" rtlCol="false" tIns="0" lIns="0" bIns="0" rIns="0">
            <a:spAutoFit/>
          </a:bodyPr>
          <a:lstStyle/>
          <a:p>
            <a:pPr algn="l">
              <a:lnSpc>
                <a:spcPts val="4480"/>
              </a:lnSpc>
            </a:pPr>
            <a:r>
              <a:rPr lang="en-US" sz="3200" b="true">
                <a:solidFill>
                  <a:srgbClr val="191919"/>
                </a:solidFill>
                <a:latin typeface="Public Sans Bold"/>
                <a:ea typeface="Public Sans Bold"/>
                <a:cs typeface="Public Sans Bold"/>
                <a:sym typeface="Public Sans Bold"/>
              </a:rPr>
              <a:t>4.2.1 </a:t>
            </a:r>
            <a:r>
              <a:rPr lang="en-US" sz="3200" b="true">
                <a:solidFill>
                  <a:srgbClr val="191919"/>
                </a:solidFill>
                <a:latin typeface="Public Sans Bold"/>
                <a:ea typeface="Public Sans Bold"/>
                <a:cs typeface="Public Sans Bold"/>
                <a:sym typeface="Public Sans Bold"/>
              </a:rPr>
              <a:t>Chiến dịch Facebook Ads</a:t>
            </a:r>
          </a:p>
          <a:p>
            <a:pPr algn="l">
              <a:lnSpc>
                <a:spcPts val="4480"/>
              </a:lnSpc>
            </a:pPr>
            <a:r>
              <a:rPr lang="en-US" sz="3200">
                <a:solidFill>
                  <a:srgbClr val="191919"/>
                </a:solidFill>
                <a:latin typeface="Public Sans"/>
                <a:ea typeface="Public Sans"/>
                <a:cs typeface="Public Sans"/>
                <a:sym typeface="Public Sans"/>
              </a:rPr>
              <a:t>Chiến lược Facebook Ads: Kết nối &amp; Chuyển đổi</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Đối tượng mục tiêu: Nhắm chọn chuẩn xác (Micro-targeting) vào hộ gia đình trẻ (Smart-life) và chủ trang trại hiện đại (Smart-Agri).</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Định dạng nội dung: Ưu tiên thị giác với Infographic đa chiều và Video Demo trình diễn tính hiệp lực (Synergy) của hệ sinh thái IoT.</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Hành trình khách hàng:</a:t>
            </a:r>
          </a:p>
          <a:p>
            <a:pPr algn="l" marL="1381761" indent="-460587" lvl="2">
              <a:lnSpc>
                <a:spcPts val="4480"/>
              </a:lnSpc>
              <a:buFont typeface="Arial"/>
              <a:buChar char="⚬"/>
            </a:pPr>
            <a:r>
              <a:rPr lang="en-US" sz="3200">
                <a:solidFill>
                  <a:srgbClr val="191919"/>
                </a:solidFill>
                <a:latin typeface="Public Sans"/>
                <a:ea typeface="Public Sans"/>
                <a:cs typeface="Public Sans"/>
                <a:sym typeface="Public Sans"/>
              </a:rPr>
              <a:t>Tối ưu hóa tính đồng bộ (Synchronicity) từ quảng cáo đến Messenger/Website Laravel.</a:t>
            </a:r>
          </a:p>
          <a:p>
            <a:pPr algn="l" marL="1381761" indent="-460587" lvl="2">
              <a:lnSpc>
                <a:spcPts val="4480"/>
              </a:lnSpc>
              <a:buFont typeface="Arial"/>
              <a:buChar char="⚬"/>
            </a:pPr>
            <a:r>
              <a:rPr lang="en-US" sz="3200">
                <a:solidFill>
                  <a:srgbClr val="191919"/>
                </a:solidFill>
                <a:latin typeface="Public Sans"/>
                <a:ea typeface="Public Sans"/>
                <a:cs typeface="Public Sans"/>
                <a:sym typeface="Public Sans"/>
              </a:rPr>
              <a:t>Dẫn dắt trực tiếp tới hành vi mua hàng hoặc tư vấn chuyên sâu.</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Mục tiêu tài chính: Tối ưu chi phí trên mỗi đơn hàng (CPA), thúc đẩy mục tiêu doanh thu tỷ đồng.</a:t>
            </a:r>
          </a:p>
          <a:p>
            <a:pPr algn="l">
              <a:lnSpc>
                <a:spcPts val="4480"/>
              </a:lnSpc>
            </a:pPr>
          </a:p>
        </p:txBody>
      </p:sp>
      <p:sp>
        <p:nvSpPr>
          <p:cNvPr name="TextBox 6" id="6"/>
          <p:cNvSpPr txBox="true"/>
          <p:nvPr/>
        </p:nvSpPr>
        <p:spPr>
          <a:xfrm rot="0">
            <a:off x="434996" y="9797126"/>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67837"/>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34996" y="642230"/>
            <a:ext cx="14318814" cy="788153"/>
          </a:xfrm>
          <a:prstGeom prst="rect">
            <a:avLst/>
          </a:prstGeom>
        </p:spPr>
        <p:txBody>
          <a:bodyPr anchor="t" rtlCol="false" tIns="0" lIns="0" bIns="0" rIns="0">
            <a:spAutoFit/>
          </a:bodyPr>
          <a:lstStyle/>
          <a:p>
            <a:pPr algn="l" marL="0" indent="0" lvl="0">
              <a:lnSpc>
                <a:spcPts val="5904"/>
              </a:lnSpc>
              <a:spcBef>
                <a:spcPct val="0"/>
              </a:spcBef>
            </a:pPr>
            <a:r>
              <a:rPr lang="en-US" b="true" sz="5904">
                <a:solidFill>
                  <a:srgbClr val="191919"/>
                </a:solidFill>
                <a:latin typeface="Public Sans Bold"/>
                <a:ea typeface="Public Sans Bold"/>
                <a:cs typeface="Public Sans Bold"/>
                <a:sym typeface="Public Sans Bold"/>
              </a:rPr>
              <a:t>IV. KẾ HOẠ</a:t>
            </a:r>
            <a:r>
              <a:rPr lang="en-US" b="true" sz="5904" u="none">
                <a:solidFill>
                  <a:srgbClr val="191919"/>
                </a:solidFill>
                <a:latin typeface="Public Sans Bold"/>
                <a:ea typeface="Public Sans Bold"/>
                <a:cs typeface="Public Sans Bold"/>
                <a:sym typeface="Public Sans Bold"/>
              </a:rPr>
              <a:t>CH MARKETING SỐ VÀ SEO</a:t>
            </a:r>
          </a:p>
        </p:txBody>
      </p:sp>
      <p:sp>
        <p:nvSpPr>
          <p:cNvPr name="TextBox 5" id="5"/>
          <p:cNvSpPr txBox="true"/>
          <p:nvPr/>
        </p:nvSpPr>
        <p:spPr>
          <a:xfrm rot="0">
            <a:off x="706831" y="2307590"/>
            <a:ext cx="16912439" cy="7853045"/>
          </a:xfrm>
          <a:prstGeom prst="rect">
            <a:avLst/>
          </a:prstGeom>
        </p:spPr>
        <p:txBody>
          <a:bodyPr anchor="t" rtlCol="false" tIns="0" lIns="0" bIns="0" rIns="0">
            <a:spAutoFit/>
          </a:bodyPr>
          <a:lstStyle/>
          <a:p>
            <a:pPr algn="l">
              <a:lnSpc>
                <a:spcPts val="4480"/>
              </a:lnSpc>
            </a:pPr>
            <a:r>
              <a:rPr lang="en-US" sz="3200" b="true">
                <a:solidFill>
                  <a:srgbClr val="191919"/>
                </a:solidFill>
                <a:latin typeface="Public Sans Bold"/>
                <a:ea typeface="Public Sans Bold"/>
                <a:cs typeface="Public Sans Bold"/>
                <a:sym typeface="Public Sans Bold"/>
              </a:rPr>
              <a:t>4.2.2 </a:t>
            </a:r>
            <a:r>
              <a:rPr lang="en-US" sz="3200" b="true">
                <a:solidFill>
                  <a:srgbClr val="191919"/>
                </a:solidFill>
                <a:latin typeface="Public Sans Bold"/>
                <a:ea typeface="Public Sans Bold"/>
                <a:cs typeface="Public Sans Bold"/>
                <a:sym typeface="Public Sans Bold"/>
              </a:rPr>
              <a:t>Chiến dịch Tiktok Ads</a:t>
            </a:r>
          </a:p>
          <a:p>
            <a:pPr algn="l">
              <a:lnSpc>
                <a:spcPts val="4480"/>
              </a:lnSpc>
            </a:pPr>
            <a:r>
              <a:rPr lang="en-US" sz="3200">
                <a:solidFill>
                  <a:srgbClr val="191919"/>
                </a:solidFill>
                <a:latin typeface="Public Sans"/>
                <a:ea typeface="Public Sans"/>
                <a:cs typeface="Public Sans"/>
                <a:sym typeface="Public Sans"/>
              </a:rPr>
              <a:t>Chiến dịch TikTok Ads: Trải nghiệm Thị giác &amp; Chuyển đổi Nhanh</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Định dạng In-feed Video: Demo thực tế các bộ Kit IoT, biến các giải pháp kỹ thuật khô khan thành trải nghiệm thị giác hấp dẫn.</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Chiế</a:t>
            </a:r>
            <a:r>
              <a:rPr lang="en-US" sz="3200">
                <a:solidFill>
                  <a:srgbClr val="191919"/>
                </a:solidFill>
                <a:latin typeface="Public Sans"/>
                <a:ea typeface="Public Sans"/>
                <a:cs typeface="Public Sans"/>
                <a:sym typeface="Public Sans"/>
              </a:rPr>
              <a:t>n thuật nội dung:</a:t>
            </a:r>
          </a:p>
          <a:p>
            <a:pPr algn="l" marL="1381761" indent="-460587" lvl="2">
              <a:lnSpc>
                <a:spcPts val="4480"/>
              </a:lnSpc>
              <a:buFont typeface="Arial"/>
              <a:buChar char="⚬"/>
            </a:pPr>
            <a:r>
              <a:rPr lang="en-US" sz="3200">
                <a:solidFill>
                  <a:srgbClr val="191919"/>
                </a:solidFill>
                <a:latin typeface="Public Sans"/>
                <a:ea typeface="Public Sans"/>
                <a:cs typeface="Public Sans"/>
                <a:sym typeface="Public Sans"/>
              </a:rPr>
              <a:t>Sử dụng âm thanh hiện đại và kịch bản sáng tạo để vượt qua rào cản thương hiệu mới.</a:t>
            </a:r>
          </a:p>
          <a:p>
            <a:pPr algn="l" marL="1381761" indent="-460587" lvl="2">
              <a:lnSpc>
                <a:spcPts val="4480"/>
              </a:lnSpc>
              <a:buFont typeface="Arial"/>
              <a:buChar char="⚬"/>
            </a:pPr>
            <a:r>
              <a:rPr lang="en-US" sz="3200">
                <a:solidFill>
                  <a:srgbClr val="191919"/>
                </a:solidFill>
                <a:latin typeface="Public Sans"/>
                <a:ea typeface="Public Sans"/>
                <a:cs typeface="Public Sans"/>
                <a:sym typeface="Public Sans"/>
              </a:rPr>
              <a:t>Tập trung vào hiệu quả kinh tế và tiện ích sống thực tế để tạo niềm tin.</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Tối ưu hóa hành động:</a:t>
            </a:r>
          </a:p>
          <a:p>
            <a:pPr algn="l" marL="1381761" indent="-460587" lvl="2">
              <a:lnSpc>
                <a:spcPts val="4480"/>
              </a:lnSpc>
              <a:buFont typeface="Arial"/>
              <a:buChar char="⚬"/>
            </a:pPr>
            <a:r>
              <a:rPr lang="en-US" sz="3200">
                <a:solidFill>
                  <a:srgbClr val="191919"/>
                </a:solidFill>
                <a:latin typeface="Public Sans"/>
                <a:ea typeface="Public Sans"/>
                <a:cs typeface="Public Sans"/>
                <a:sym typeface="Public Sans"/>
              </a:rPr>
              <a:t>Tích hợp liên kết trực tiếp đến Website và gian hàng Shopee.</a:t>
            </a:r>
          </a:p>
          <a:p>
            <a:pPr algn="l" marL="1381761" indent="-460587" lvl="2">
              <a:lnSpc>
                <a:spcPts val="4480"/>
              </a:lnSpc>
              <a:buFont typeface="Arial"/>
              <a:buChar char="⚬"/>
            </a:pPr>
            <a:r>
              <a:rPr lang="en-US" sz="3200">
                <a:solidFill>
                  <a:srgbClr val="191919"/>
                </a:solidFill>
                <a:latin typeface="Public Sans"/>
                <a:ea typeface="Public Sans"/>
                <a:cs typeface="Public Sans"/>
                <a:sym typeface="Public Sans"/>
              </a:rPr>
              <a:t>Rút ngắ</a:t>
            </a:r>
            <a:r>
              <a:rPr lang="en-US" sz="3200">
                <a:solidFill>
                  <a:srgbClr val="191919"/>
                </a:solidFill>
                <a:latin typeface="Public Sans"/>
                <a:ea typeface="Public Sans"/>
                <a:cs typeface="Public Sans"/>
                <a:sym typeface="Public Sans"/>
              </a:rPr>
              <a:t>n hành trình từ "tò mò" sang "mua sắm" thực tế.</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Vị</a:t>
            </a:r>
            <a:r>
              <a:rPr lang="en-US" sz="3200">
                <a:solidFill>
                  <a:srgbClr val="191919"/>
                </a:solidFill>
                <a:latin typeface="Public Sans"/>
                <a:ea typeface="Public Sans"/>
                <a:cs typeface="Public Sans"/>
                <a:sym typeface="Public Sans"/>
              </a:rPr>
              <a:t> thế: Minh chứng năng lực marketing số linh hoạt và quyết liệt của một Startup quy mô lớn.</a:t>
            </a:r>
          </a:p>
          <a:p>
            <a:pPr algn="l">
              <a:lnSpc>
                <a:spcPts val="4480"/>
              </a:lnSpc>
            </a:pPr>
          </a:p>
        </p:txBody>
      </p:sp>
      <p:sp>
        <p:nvSpPr>
          <p:cNvPr name="TextBox 6" id="6"/>
          <p:cNvSpPr txBox="true"/>
          <p:nvPr/>
        </p:nvSpPr>
        <p:spPr>
          <a:xfrm rot="0">
            <a:off x="234835" y="9951085"/>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67837"/>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34996" y="642230"/>
            <a:ext cx="14318814" cy="788153"/>
          </a:xfrm>
          <a:prstGeom prst="rect">
            <a:avLst/>
          </a:prstGeom>
        </p:spPr>
        <p:txBody>
          <a:bodyPr anchor="t" rtlCol="false" tIns="0" lIns="0" bIns="0" rIns="0">
            <a:spAutoFit/>
          </a:bodyPr>
          <a:lstStyle/>
          <a:p>
            <a:pPr algn="l" marL="0" indent="0" lvl="0">
              <a:lnSpc>
                <a:spcPts val="5904"/>
              </a:lnSpc>
              <a:spcBef>
                <a:spcPct val="0"/>
              </a:spcBef>
            </a:pPr>
            <a:r>
              <a:rPr lang="en-US" b="true" sz="5904">
                <a:solidFill>
                  <a:srgbClr val="191919"/>
                </a:solidFill>
                <a:latin typeface="Public Sans Bold"/>
                <a:ea typeface="Public Sans Bold"/>
                <a:cs typeface="Public Sans Bold"/>
                <a:sym typeface="Public Sans Bold"/>
              </a:rPr>
              <a:t>IV. KẾ HOẠ</a:t>
            </a:r>
            <a:r>
              <a:rPr lang="en-US" b="true" sz="5904" u="none">
                <a:solidFill>
                  <a:srgbClr val="191919"/>
                </a:solidFill>
                <a:latin typeface="Public Sans Bold"/>
                <a:ea typeface="Public Sans Bold"/>
                <a:cs typeface="Public Sans Bold"/>
                <a:sym typeface="Public Sans Bold"/>
              </a:rPr>
              <a:t>CH MARKETING SỐ VÀ SEO</a:t>
            </a:r>
          </a:p>
        </p:txBody>
      </p:sp>
      <p:sp>
        <p:nvSpPr>
          <p:cNvPr name="TextBox 5" id="5"/>
          <p:cNvSpPr txBox="true"/>
          <p:nvPr/>
        </p:nvSpPr>
        <p:spPr>
          <a:xfrm rot="0">
            <a:off x="687781" y="2307590"/>
            <a:ext cx="16912439" cy="7291070"/>
          </a:xfrm>
          <a:prstGeom prst="rect">
            <a:avLst/>
          </a:prstGeom>
        </p:spPr>
        <p:txBody>
          <a:bodyPr anchor="t" rtlCol="false" tIns="0" lIns="0" bIns="0" rIns="0">
            <a:spAutoFit/>
          </a:bodyPr>
          <a:lstStyle/>
          <a:p>
            <a:pPr algn="l">
              <a:lnSpc>
                <a:spcPts val="4480"/>
              </a:lnSpc>
            </a:pPr>
            <a:r>
              <a:rPr lang="en-US" sz="3200" b="true">
                <a:solidFill>
                  <a:srgbClr val="191919"/>
                </a:solidFill>
                <a:latin typeface="Public Sans Bold"/>
                <a:ea typeface="Public Sans Bold"/>
                <a:cs typeface="Public Sans Bold"/>
                <a:sym typeface="Public Sans Bold"/>
              </a:rPr>
              <a:t>4.3 Dịc</a:t>
            </a:r>
            <a:r>
              <a:rPr lang="en-US" sz="3200" b="true">
                <a:solidFill>
                  <a:srgbClr val="191919"/>
                </a:solidFill>
                <a:latin typeface="Public Sans Bold"/>
                <a:ea typeface="Public Sans Bold"/>
                <a:cs typeface="Public Sans Bold"/>
                <a:sym typeface="Public Sans Bold"/>
              </a:rPr>
              <a:t>h vụ tư vấn tiếp nhận phản hồi chăm sóc khách hàng</a:t>
            </a:r>
          </a:p>
          <a:p>
            <a:pPr algn="l">
              <a:lnSpc>
                <a:spcPts val="4480"/>
              </a:lnSpc>
            </a:pPr>
            <a:r>
              <a:rPr lang="en-US" sz="3200">
                <a:solidFill>
                  <a:srgbClr val="191919"/>
                </a:solidFill>
                <a:latin typeface="Public Sans"/>
                <a:ea typeface="Public Sans"/>
                <a:cs typeface="Public Sans"/>
                <a:sym typeface="Public Sans"/>
              </a:rPr>
              <a:t>Hệ thống Chăm sóc Khách hàng Đồng bộ &amp; Chuyên sâu</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Triết lý vận hành: Xây dựng trên nền tảng Chính trực &amp; Tổng hợp; đồng hành kỹ thuật suốt vòng đời sản phẩm.</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Mạng lưới hỗ trợ đa kênh (Omn</a:t>
            </a:r>
            <a:r>
              <a:rPr lang="en-US" sz="3200">
                <a:solidFill>
                  <a:srgbClr val="191919"/>
                </a:solidFill>
                <a:latin typeface="Public Sans"/>
                <a:ea typeface="Public Sans"/>
                <a:cs typeface="Public Sans"/>
                <a:sym typeface="Public Sans"/>
              </a:rPr>
              <a:t>ic</a:t>
            </a:r>
            <a:r>
              <a:rPr lang="en-US" sz="3200">
                <a:solidFill>
                  <a:srgbClr val="191919"/>
                </a:solidFill>
                <a:latin typeface="Public Sans"/>
                <a:ea typeface="Public Sans"/>
                <a:cs typeface="Public Sans"/>
                <a:sym typeface="Public Sans"/>
              </a:rPr>
              <a:t>hannel): Tiếp nhận và phản hồi tức thì qua Hotline, Website, Messenger, TikTok, YouTube và Shopee.</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Đội</a:t>
            </a:r>
            <a:r>
              <a:rPr lang="en-US" sz="3200">
                <a:solidFill>
                  <a:srgbClr val="191919"/>
                </a:solidFill>
                <a:latin typeface="Public Sans"/>
                <a:ea typeface="Public Sans"/>
                <a:cs typeface="Public Sans"/>
                <a:sym typeface="Public Sans"/>
              </a:rPr>
              <a:t> ngũ tư vấn chuyên môn cao: * Tư vấn viên có kiến thức kỹ thuật vững vàng (CPU, bộ nhớ, cấu hình mạng).</a:t>
            </a:r>
          </a:p>
          <a:p>
            <a:pPr algn="l" marL="1381761" indent="-460587" lvl="2">
              <a:lnSpc>
                <a:spcPts val="4480"/>
              </a:lnSpc>
              <a:buFont typeface="Arial"/>
              <a:buChar char="⚬"/>
            </a:pPr>
            <a:r>
              <a:rPr lang="en-US" sz="3200">
                <a:solidFill>
                  <a:srgbClr val="191919"/>
                </a:solidFill>
                <a:latin typeface="Public Sans"/>
                <a:ea typeface="Public Sans"/>
                <a:cs typeface="Public Sans"/>
                <a:sym typeface="Public Sans"/>
              </a:rPr>
              <a:t>K</a:t>
            </a:r>
            <a:r>
              <a:rPr lang="en-US" sz="3200">
                <a:solidFill>
                  <a:srgbClr val="191919"/>
                </a:solidFill>
                <a:latin typeface="Public Sans"/>
                <a:ea typeface="Public Sans"/>
                <a:cs typeface="Public Sans"/>
                <a:sym typeface="Public Sans"/>
              </a:rPr>
              <a:t>hả năng giải đáp chi tiết các thông số công nghệ cao, tạo sự an tâm tuyệt đối cho</a:t>
            </a:r>
            <a:r>
              <a:rPr lang="en-US" sz="3200">
                <a:solidFill>
                  <a:srgbClr val="191919"/>
                </a:solidFill>
                <a:latin typeface="Public Sans"/>
                <a:ea typeface="Public Sans"/>
                <a:cs typeface="Public Sans"/>
                <a:sym typeface="Public Sans"/>
              </a:rPr>
              <a:t> người</a:t>
            </a:r>
            <a:r>
              <a:rPr lang="en-US" sz="3200">
                <a:solidFill>
                  <a:srgbClr val="191919"/>
                </a:solidFill>
                <a:latin typeface="Public Sans"/>
                <a:ea typeface="Public Sans"/>
                <a:cs typeface="Public Sans"/>
                <a:sym typeface="Public Sans"/>
              </a:rPr>
              <a:t> dùng.</a:t>
            </a:r>
          </a:p>
          <a:p>
            <a:pPr algn="l" marL="690881" indent="-345440" lvl="1">
              <a:lnSpc>
                <a:spcPts val="4480"/>
              </a:lnSpc>
              <a:buFont typeface="Arial"/>
              <a:buChar char="•"/>
            </a:pPr>
            <a:r>
              <a:rPr lang="en-US" sz="3200">
                <a:solidFill>
                  <a:srgbClr val="191919"/>
                </a:solidFill>
                <a:latin typeface="Public Sans"/>
                <a:ea typeface="Public Sans"/>
                <a:cs typeface="Public Sans"/>
                <a:sym typeface="Public Sans"/>
              </a:rPr>
              <a:t>Giá trị cốt lõi: Chuyển từ "bán hàng" đơn thuần sang "hỗ trợ giải pháp", nâng cao lòng trung thành và uy tín thương hiệu.</a:t>
            </a:r>
          </a:p>
          <a:p>
            <a:pPr algn="l">
              <a:lnSpc>
                <a:spcPts val="4480"/>
              </a:lnSpc>
            </a:pPr>
          </a:p>
        </p:txBody>
      </p:sp>
      <p:sp>
        <p:nvSpPr>
          <p:cNvPr name="TextBox 6" id="6"/>
          <p:cNvSpPr txBox="true"/>
          <p:nvPr/>
        </p:nvSpPr>
        <p:spPr>
          <a:xfrm rot="0">
            <a:off x="201757" y="10008235"/>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04760" y="-148999"/>
            <a:ext cx="18411810" cy="7048545"/>
          </a:xfrm>
          <a:custGeom>
            <a:avLst/>
            <a:gdLst/>
            <a:ahLst/>
            <a:cxnLst/>
            <a:rect r="r" b="b" t="t" l="l"/>
            <a:pathLst>
              <a:path h="7048545" w="18411810">
                <a:moveTo>
                  <a:pt x="0" y="0"/>
                </a:moveTo>
                <a:lnTo>
                  <a:pt x="18411810" y="0"/>
                </a:lnTo>
                <a:lnTo>
                  <a:pt x="18411810" y="7048545"/>
                </a:lnTo>
                <a:lnTo>
                  <a:pt x="0" y="7048545"/>
                </a:lnTo>
                <a:lnTo>
                  <a:pt x="0" y="0"/>
                </a:lnTo>
                <a:close/>
              </a:path>
            </a:pathLst>
          </a:custGeom>
          <a:blipFill>
            <a:blip r:embed="rId2">
              <a:alphaModFix amt="15000"/>
            </a:blip>
            <a:stretch>
              <a:fillRect l="0" t="-37071" r="0" b="-37071"/>
            </a:stretch>
          </a:blipFill>
        </p:spPr>
      </p:sp>
      <p:sp>
        <p:nvSpPr>
          <p:cNvPr name="AutoShape 3" id="3"/>
          <p:cNvSpPr/>
          <p:nvPr/>
        </p:nvSpPr>
        <p:spPr>
          <a:xfrm rot="0">
            <a:off x="-327892" y="6449003"/>
            <a:ext cx="18819973" cy="4059436"/>
          </a:xfrm>
          <a:prstGeom prst="rect">
            <a:avLst/>
          </a:prstGeom>
          <a:solidFill>
            <a:srgbClr val="FEE600"/>
          </a:solidFill>
        </p:spPr>
      </p:sp>
      <p:sp>
        <p:nvSpPr>
          <p:cNvPr name="Freeform 4" id="4"/>
          <p:cNvSpPr/>
          <p:nvPr/>
        </p:nvSpPr>
        <p:spPr>
          <a:xfrm flipH="false" flipV="false" rot="0">
            <a:off x="16460016"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687201" y="1599577"/>
            <a:ext cx="13478618" cy="2345767"/>
            <a:chOff x="0" y="0"/>
            <a:chExt cx="17971491" cy="3127689"/>
          </a:xfrm>
        </p:grpSpPr>
        <p:sp>
          <p:nvSpPr>
            <p:cNvPr name="TextBox 6" id="6"/>
            <p:cNvSpPr txBox="true"/>
            <p:nvPr/>
          </p:nvSpPr>
          <p:spPr>
            <a:xfrm rot="0">
              <a:off x="0" y="104775"/>
              <a:ext cx="17971491" cy="1979603"/>
            </a:xfrm>
            <a:prstGeom prst="rect">
              <a:avLst/>
            </a:prstGeom>
          </p:spPr>
          <p:txBody>
            <a:bodyPr anchor="t" rtlCol="false" tIns="0" lIns="0" bIns="0" rIns="0">
              <a:spAutoFit/>
            </a:bodyPr>
            <a:lstStyle/>
            <a:p>
              <a:pPr algn="ctr" marL="0" indent="0" lvl="0">
                <a:lnSpc>
                  <a:spcPts val="5595"/>
                </a:lnSpc>
              </a:pPr>
              <a:r>
                <a:rPr lang="en-US" b="true" sz="5595">
                  <a:solidFill>
                    <a:srgbClr val="FFFFFF"/>
                  </a:solidFill>
                  <a:latin typeface="Public Sans Heavy"/>
                  <a:ea typeface="Public Sans Heavy"/>
                  <a:cs typeface="Public Sans Heavy"/>
                  <a:sym typeface="Public Sans Heavy"/>
                </a:rPr>
                <a:t>V.KẾ</a:t>
              </a:r>
              <a:r>
                <a:rPr lang="en-US" b="true" sz="5595">
                  <a:solidFill>
                    <a:srgbClr val="FFFFFF"/>
                  </a:solidFill>
                  <a:latin typeface="Public Sans Heavy"/>
                  <a:ea typeface="Public Sans Heavy"/>
                  <a:cs typeface="Public Sans Heavy"/>
                  <a:sym typeface="Public Sans Heavy"/>
                </a:rPr>
                <a:t> HOẠCH VẬN HÀNH TÀI CHÍNH</a:t>
              </a:r>
            </a:p>
            <a:p>
              <a:pPr algn="ctr" marL="0" indent="0" lvl="0">
                <a:lnSpc>
                  <a:spcPts val="5595"/>
                </a:lnSpc>
              </a:pPr>
            </a:p>
          </p:txBody>
        </p:sp>
        <p:sp>
          <p:nvSpPr>
            <p:cNvPr name="TextBox 7" id="7"/>
            <p:cNvSpPr txBox="true"/>
            <p:nvPr/>
          </p:nvSpPr>
          <p:spPr>
            <a:xfrm rot="0">
              <a:off x="0" y="2463401"/>
              <a:ext cx="17971491" cy="664288"/>
            </a:xfrm>
            <a:prstGeom prst="rect">
              <a:avLst/>
            </a:prstGeom>
          </p:spPr>
          <p:txBody>
            <a:bodyPr anchor="t" rtlCol="false" tIns="0" lIns="0" bIns="0" rIns="0">
              <a:spAutoFit/>
            </a:bodyPr>
            <a:lstStyle/>
            <a:p>
              <a:pPr algn="ctr" marL="0" indent="0" lvl="0">
                <a:lnSpc>
                  <a:spcPts val="3895"/>
                </a:lnSpc>
                <a:spcBef>
                  <a:spcPct val="0"/>
                </a:spcBef>
              </a:pPr>
            </a:p>
          </p:txBody>
        </p:sp>
      </p:grpSp>
      <p:sp>
        <p:nvSpPr>
          <p:cNvPr name="Freeform 8" id="8"/>
          <p:cNvSpPr/>
          <p:nvPr/>
        </p:nvSpPr>
        <p:spPr>
          <a:xfrm flipH="false" flipV="false" rot="0">
            <a:off x="1028700" y="838823"/>
            <a:ext cx="879023" cy="760754"/>
          </a:xfrm>
          <a:custGeom>
            <a:avLst/>
            <a:gdLst/>
            <a:ahLst/>
            <a:cxnLst/>
            <a:rect r="r" b="b" t="t" l="l"/>
            <a:pathLst>
              <a:path h="760754" w="879023">
                <a:moveTo>
                  <a:pt x="0" y="0"/>
                </a:moveTo>
                <a:lnTo>
                  <a:pt x="879023" y="0"/>
                </a:lnTo>
                <a:lnTo>
                  <a:pt x="879023" y="760754"/>
                </a:lnTo>
                <a:lnTo>
                  <a:pt x="0" y="7607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0" y="10077450"/>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9188" y="267946"/>
            <a:ext cx="879023" cy="760754"/>
          </a:xfrm>
          <a:custGeom>
            <a:avLst/>
            <a:gdLst/>
            <a:ahLst/>
            <a:cxnLst/>
            <a:rect r="r" b="b" t="t" l="l"/>
            <a:pathLst>
              <a:path h="760754" w="879023">
                <a:moveTo>
                  <a:pt x="0" y="0"/>
                </a:moveTo>
                <a:lnTo>
                  <a:pt x="879024" y="0"/>
                </a:lnTo>
                <a:lnTo>
                  <a:pt x="879024" y="760754"/>
                </a:lnTo>
                <a:lnTo>
                  <a:pt x="0" y="760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16430" y="812241"/>
            <a:ext cx="5542870" cy="9474759"/>
          </a:xfrm>
          <a:custGeom>
            <a:avLst/>
            <a:gdLst/>
            <a:ahLst/>
            <a:cxnLst/>
            <a:rect r="r" b="b" t="t" l="l"/>
            <a:pathLst>
              <a:path h="9474759" w="5542870">
                <a:moveTo>
                  <a:pt x="0" y="0"/>
                </a:moveTo>
                <a:lnTo>
                  <a:pt x="5542870" y="0"/>
                </a:lnTo>
                <a:lnTo>
                  <a:pt x="5542870" y="9474759"/>
                </a:lnTo>
                <a:lnTo>
                  <a:pt x="0" y="9474759"/>
                </a:lnTo>
                <a:lnTo>
                  <a:pt x="0" y="0"/>
                </a:lnTo>
                <a:close/>
              </a:path>
            </a:pathLst>
          </a:custGeom>
          <a:blipFill>
            <a:blip r:embed="rId4"/>
            <a:stretch>
              <a:fillRect l="0" t="0" r="0" b="0"/>
            </a:stretch>
          </a:blipFill>
        </p:spPr>
      </p:sp>
      <p:sp>
        <p:nvSpPr>
          <p:cNvPr name="TextBox 4" id="4"/>
          <p:cNvSpPr txBox="true"/>
          <p:nvPr/>
        </p:nvSpPr>
        <p:spPr>
          <a:xfrm rot="0">
            <a:off x="1028700" y="419429"/>
            <a:ext cx="10165268" cy="1457325"/>
          </a:xfrm>
          <a:prstGeom prst="rect">
            <a:avLst/>
          </a:prstGeom>
        </p:spPr>
        <p:txBody>
          <a:bodyPr anchor="t" rtlCol="false" tIns="0" lIns="0" bIns="0" rIns="0">
            <a:spAutoFit/>
          </a:bodyPr>
          <a:lstStyle/>
          <a:p>
            <a:pPr algn="ctr">
              <a:lnSpc>
                <a:spcPts val="5759"/>
              </a:lnSpc>
              <a:spcBef>
                <a:spcPct val="0"/>
              </a:spcBef>
            </a:pPr>
            <a:r>
              <a:rPr lang="en-US" b="true" sz="4800">
                <a:solidFill>
                  <a:srgbClr val="191919"/>
                </a:solidFill>
                <a:latin typeface="Public Sans Bold"/>
                <a:ea typeface="Public Sans Bold"/>
                <a:cs typeface="Public Sans Bold"/>
                <a:sym typeface="Public Sans Bold"/>
              </a:rPr>
              <a:t>5.</a:t>
            </a:r>
            <a:r>
              <a:rPr lang="en-US" b="true" sz="4800">
                <a:solidFill>
                  <a:srgbClr val="191919"/>
                </a:solidFill>
                <a:latin typeface="Public Sans Bold"/>
                <a:ea typeface="Public Sans Bold"/>
                <a:cs typeface="Public Sans Bold"/>
                <a:sym typeface="Public Sans Bold"/>
              </a:rPr>
              <a:t>1. Kế hoạch nhân sự và phân công nhiệm vụ</a:t>
            </a:r>
          </a:p>
        </p:txBody>
      </p:sp>
      <p:sp>
        <p:nvSpPr>
          <p:cNvPr name="TextBox 5" id="5"/>
          <p:cNvSpPr txBox="true"/>
          <p:nvPr/>
        </p:nvSpPr>
        <p:spPr>
          <a:xfrm rot="0">
            <a:off x="589188" y="2430632"/>
            <a:ext cx="10068160" cy="7856368"/>
          </a:xfrm>
          <a:prstGeom prst="rect">
            <a:avLst/>
          </a:prstGeom>
        </p:spPr>
        <p:txBody>
          <a:bodyPr anchor="t" rtlCol="false" tIns="0" lIns="0" bIns="0" rIns="0">
            <a:spAutoFit/>
          </a:bodyPr>
          <a:lstStyle/>
          <a:p>
            <a:pPr algn="ctr">
              <a:lnSpc>
                <a:spcPts val="4130"/>
              </a:lnSpc>
              <a:spcBef>
                <a:spcPct val="0"/>
              </a:spcBef>
            </a:pPr>
            <a:r>
              <a:rPr lang="en-US" sz="3441">
                <a:solidFill>
                  <a:srgbClr val="000000"/>
                </a:solidFill>
                <a:latin typeface="Public Sans"/>
                <a:ea typeface="Public Sans"/>
                <a:cs typeface="Public Sans"/>
                <a:sym typeface="Public Sans"/>
              </a:rPr>
              <a:t>Dự</a:t>
            </a:r>
            <a:r>
              <a:rPr lang="en-US" sz="3441">
                <a:solidFill>
                  <a:srgbClr val="000000"/>
                </a:solidFill>
                <a:latin typeface="Public Sans"/>
                <a:ea typeface="Public Sans"/>
                <a:cs typeface="Public Sans"/>
                <a:sym typeface="Public Sans"/>
              </a:rPr>
              <a:t> án SynWavEco được vận hành theo mô hình nhân sự tinh gọn, phân công rõ ràng theo chuyên môn. Trưởng nhóm phụ trách chiến lược tổng thể, xây dựng mô hình kinh doanh, phân tích SWOT và phát triển hạ tầng kỹ thuật (website, cơ sở dữ liệu, tích hợp IoT).</a:t>
            </a:r>
          </a:p>
          <a:p>
            <a:pPr algn="ctr">
              <a:lnSpc>
                <a:spcPts val="4130"/>
              </a:lnSpc>
              <a:spcBef>
                <a:spcPct val="0"/>
              </a:spcBef>
            </a:pPr>
            <a:r>
              <a:rPr lang="en-US" sz="3441">
                <a:solidFill>
                  <a:srgbClr val="000000"/>
                </a:solidFill>
                <a:latin typeface="Public Sans"/>
                <a:ea typeface="Public Sans"/>
                <a:cs typeface="Public Sans"/>
                <a:sym typeface="Public Sans"/>
              </a:rPr>
              <a:t>Các thành viên còn lại đảm nhiệm các mảng trọng yếu gồm Marketing – Nội dung – Bán hàng – Thiết kế, tập trung phát triển thương hiệu và tiếp cận khách hàng trên các nền tảng Shopee, TikTok, YouTube và Facebook. Bên cạnh đó, bộ phận phân tích dữ liệu theo dõi hiệu quả chiến dịch thông qua Google Analytics và Search Console nhằm tối ưu truyền thông và quản lý tài chính.</a:t>
            </a:r>
          </a:p>
          <a:p>
            <a:pPr algn="ctr">
              <a:lnSpc>
                <a:spcPts val="4130"/>
              </a:lnSpc>
              <a:spcBef>
                <a:spcPct val="0"/>
              </a:spcBef>
            </a:pPr>
          </a:p>
        </p:txBody>
      </p:sp>
      <p:sp>
        <p:nvSpPr>
          <p:cNvPr name="TextBox 6" id="6"/>
          <p:cNvSpPr txBox="true"/>
          <p:nvPr/>
        </p:nvSpPr>
        <p:spPr>
          <a:xfrm rot="0">
            <a:off x="0" y="10077450"/>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9188" y="267946"/>
            <a:ext cx="879023" cy="760754"/>
          </a:xfrm>
          <a:custGeom>
            <a:avLst/>
            <a:gdLst/>
            <a:ahLst/>
            <a:cxnLst/>
            <a:rect r="r" b="b" t="t" l="l"/>
            <a:pathLst>
              <a:path h="760754" w="879023">
                <a:moveTo>
                  <a:pt x="0" y="0"/>
                </a:moveTo>
                <a:lnTo>
                  <a:pt x="879024" y="0"/>
                </a:lnTo>
                <a:lnTo>
                  <a:pt x="879024" y="760754"/>
                </a:lnTo>
                <a:lnTo>
                  <a:pt x="0" y="760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29371" y="133973"/>
            <a:ext cx="8576802" cy="10019054"/>
          </a:xfrm>
          <a:custGeom>
            <a:avLst/>
            <a:gdLst/>
            <a:ahLst/>
            <a:cxnLst/>
            <a:rect r="r" b="b" t="t" l="l"/>
            <a:pathLst>
              <a:path h="10019054" w="8576802">
                <a:moveTo>
                  <a:pt x="0" y="0"/>
                </a:moveTo>
                <a:lnTo>
                  <a:pt x="8576801" y="0"/>
                </a:lnTo>
                <a:lnTo>
                  <a:pt x="8576801" y="10019054"/>
                </a:lnTo>
                <a:lnTo>
                  <a:pt x="0" y="10019054"/>
                </a:lnTo>
                <a:lnTo>
                  <a:pt x="0" y="0"/>
                </a:lnTo>
                <a:close/>
              </a:path>
            </a:pathLst>
          </a:custGeom>
          <a:blipFill>
            <a:blip r:embed="rId4"/>
            <a:stretch>
              <a:fillRect l="0" t="0" r="0" b="0"/>
            </a:stretch>
          </a:blipFill>
        </p:spPr>
      </p:sp>
      <p:sp>
        <p:nvSpPr>
          <p:cNvPr name="TextBox 4" id="4"/>
          <p:cNvSpPr txBox="true"/>
          <p:nvPr/>
        </p:nvSpPr>
        <p:spPr>
          <a:xfrm rot="0">
            <a:off x="1028700" y="419429"/>
            <a:ext cx="6394410" cy="2181225"/>
          </a:xfrm>
          <a:prstGeom prst="rect">
            <a:avLst/>
          </a:prstGeom>
        </p:spPr>
        <p:txBody>
          <a:bodyPr anchor="t" rtlCol="false" tIns="0" lIns="0" bIns="0" rIns="0">
            <a:spAutoFit/>
          </a:bodyPr>
          <a:lstStyle/>
          <a:p>
            <a:pPr algn="ctr">
              <a:lnSpc>
                <a:spcPts val="5759"/>
              </a:lnSpc>
              <a:spcBef>
                <a:spcPct val="0"/>
              </a:spcBef>
            </a:pPr>
            <a:r>
              <a:rPr lang="en-US" b="true" sz="4800">
                <a:solidFill>
                  <a:srgbClr val="191919"/>
                </a:solidFill>
                <a:latin typeface="Public Sans Bold"/>
                <a:ea typeface="Public Sans Bold"/>
                <a:cs typeface="Public Sans Bold"/>
                <a:sym typeface="Public Sans Bold"/>
              </a:rPr>
              <a:t>5.</a:t>
            </a:r>
            <a:r>
              <a:rPr lang="en-US" b="true" sz="4800">
                <a:solidFill>
                  <a:srgbClr val="191919"/>
                </a:solidFill>
                <a:latin typeface="Public Sans Bold"/>
                <a:ea typeface="Public Sans Bold"/>
                <a:cs typeface="Public Sans Bold"/>
                <a:sym typeface="Public Sans Bold"/>
              </a:rPr>
              <a:t>1. Kế hoạch nhân sự và phân công nhiệm vụ</a:t>
            </a:r>
          </a:p>
        </p:txBody>
      </p:sp>
      <p:sp>
        <p:nvSpPr>
          <p:cNvPr name="TextBox 5" id="5"/>
          <p:cNvSpPr txBox="true"/>
          <p:nvPr/>
        </p:nvSpPr>
        <p:spPr>
          <a:xfrm rot="0">
            <a:off x="0" y="10048252"/>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0"/>
            <a:ext cx="879023" cy="760754"/>
          </a:xfrm>
          <a:custGeom>
            <a:avLst/>
            <a:gdLst/>
            <a:ahLst/>
            <a:cxnLst/>
            <a:rect r="r" b="b" t="t" l="l"/>
            <a:pathLst>
              <a:path h="760754" w="879023">
                <a:moveTo>
                  <a:pt x="0" y="0"/>
                </a:moveTo>
                <a:lnTo>
                  <a:pt x="879023" y="0"/>
                </a:lnTo>
                <a:lnTo>
                  <a:pt x="879023" y="760754"/>
                </a:lnTo>
                <a:lnTo>
                  <a:pt x="0" y="760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275314"/>
            <a:ext cx="15606239" cy="8783839"/>
          </a:xfrm>
          <a:custGeom>
            <a:avLst/>
            <a:gdLst/>
            <a:ahLst/>
            <a:cxnLst/>
            <a:rect r="r" b="b" t="t" l="l"/>
            <a:pathLst>
              <a:path h="8783839" w="15606239">
                <a:moveTo>
                  <a:pt x="0" y="0"/>
                </a:moveTo>
                <a:lnTo>
                  <a:pt x="15606239" y="0"/>
                </a:lnTo>
                <a:lnTo>
                  <a:pt x="15606239" y="8783839"/>
                </a:lnTo>
                <a:lnTo>
                  <a:pt x="0" y="8783839"/>
                </a:lnTo>
                <a:lnTo>
                  <a:pt x="0" y="0"/>
                </a:lnTo>
                <a:close/>
              </a:path>
            </a:pathLst>
          </a:custGeom>
          <a:blipFill>
            <a:blip r:embed="rId4"/>
            <a:stretch>
              <a:fillRect l="0" t="0" r="0" b="0"/>
            </a:stretch>
          </a:blipFill>
        </p:spPr>
      </p:sp>
      <p:grpSp>
        <p:nvGrpSpPr>
          <p:cNvPr name="Group 4" id="4"/>
          <p:cNvGrpSpPr/>
          <p:nvPr/>
        </p:nvGrpSpPr>
        <p:grpSpPr>
          <a:xfrm rot="0">
            <a:off x="0" y="309529"/>
            <a:ext cx="13002784" cy="2580097"/>
            <a:chOff x="0" y="0"/>
            <a:chExt cx="17337046" cy="3440129"/>
          </a:xfrm>
        </p:grpSpPr>
        <p:sp>
          <p:nvSpPr>
            <p:cNvPr name="TextBox 5" id="5"/>
            <p:cNvSpPr txBox="true"/>
            <p:nvPr/>
          </p:nvSpPr>
          <p:spPr>
            <a:xfrm rot="0">
              <a:off x="0" y="104775"/>
              <a:ext cx="17337046" cy="1097394"/>
            </a:xfrm>
            <a:prstGeom prst="rect">
              <a:avLst/>
            </a:prstGeom>
          </p:spPr>
          <p:txBody>
            <a:bodyPr anchor="t" rtlCol="false" tIns="0" lIns="0" bIns="0" rIns="0">
              <a:spAutoFit/>
            </a:bodyPr>
            <a:lstStyle/>
            <a:p>
              <a:pPr algn="ctr" marL="0" indent="0" lvl="0">
                <a:lnSpc>
                  <a:spcPts val="5916"/>
                </a:lnSpc>
                <a:spcBef>
                  <a:spcPct val="0"/>
                </a:spcBef>
              </a:pPr>
              <a:r>
                <a:rPr lang="en-US" b="true" sz="5916">
                  <a:solidFill>
                    <a:srgbClr val="FEE600"/>
                  </a:solidFill>
                  <a:latin typeface="Public Sans Heavy"/>
                  <a:ea typeface="Public Sans Heavy"/>
                  <a:cs typeface="Public Sans Heavy"/>
                  <a:sym typeface="Public Sans Heavy"/>
                </a:rPr>
                <a:t>5.2. L</a:t>
              </a:r>
              <a:r>
                <a:rPr lang="en-US" b="true" sz="5916" u="none">
                  <a:solidFill>
                    <a:srgbClr val="FEE600"/>
                  </a:solidFill>
                  <a:latin typeface="Public Sans Heavy"/>
                  <a:ea typeface="Public Sans Heavy"/>
                  <a:cs typeface="Public Sans Heavy"/>
                  <a:sym typeface="Public Sans Heavy"/>
                </a:rPr>
                <a:t>ộ trình triển khai theo tuần</a:t>
              </a:r>
            </a:p>
          </p:txBody>
        </p:sp>
        <p:sp>
          <p:nvSpPr>
            <p:cNvPr name="TextBox 6" id="6"/>
            <p:cNvSpPr txBox="true"/>
            <p:nvPr/>
          </p:nvSpPr>
          <p:spPr>
            <a:xfrm rot="0">
              <a:off x="0" y="2747344"/>
              <a:ext cx="17337046" cy="695325"/>
            </a:xfrm>
            <a:prstGeom prst="rect">
              <a:avLst/>
            </a:prstGeom>
          </p:spPr>
          <p:txBody>
            <a:bodyPr anchor="t" rtlCol="false" tIns="0" lIns="0" bIns="0" rIns="0">
              <a:spAutoFit/>
            </a:bodyPr>
            <a:lstStyle/>
            <a:p>
              <a:pPr algn="ctr" marL="0" indent="0" lvl="0">
                <a:lnSpc>
                  <a:spcPts val="4079"/>
                </a:lnSpc>
                <a:spcBef>
                  <a:spcPct val="0"/>
                </a:spcBef>
              </a:pPr>
            </a:p>
          </p:txBody>
        </p:sp>
      </p:grpSp>
      <p:sp>
        <p:nvSpPr>
          <p:cNvPr name="TextBox 7" id="7"/>
          <p:cNvSpPr txBox="true"/>
          <p:nvPr/>
        </p:nvSpPr>
        <p:spPr>
          <a:xfrm rot="0">
            <a:off x="1028700" y="9254490"/>
            <a:ext cx="6899312" cy="213360"/>
          </a:xfrm>
          <a:prstGeom prst="rect">
            <a:avLst/>
          </a:prstGeom>
        </p:spPr>
        <p:txBody>
          <a:bodyPr anchor="t" rtlCol="false" tIns="0" lIns="0" bIns="0" rIns="0">
            <a:spAutoFit/>
          </a:bodyPr>
          <a:lstStyle/>
          <a:p>
            <a:pPr algn="l" marL="0" indent="0" lvl="0">
              <a:lnSpc>
                <a:spcPts val="1680"/>
              </a:lnSpc>
              <a:spcBef>
                <a:spcPct val="0"/>
              </a:spcBef>
            </a:pPr>
            <a:r>
              <a:rPr lang="en-US" sz="1400" spc="140" u="none">
                <a:solidFill>
                  <a:srgbClr val="FFFFFF"/>
                </a:solidFill>
                <a:latin typeface="Public Sans"/>
                <a:ea typeface="Public Sans"/>
                <a:cs typeface="Public Sans"/>
                <a:sym typeface="Public Sans"/>
              </a:rPr>
              <a:t>TRƯỜNG TIẾP THỊ ABC | PHẦN 1</a:t>
            </a:r>
          </a:p>
        </p:txBody>
      </p:sp>
      <p:sp>
        <p:nvSpPr>
          <p:cNvPr name="TextBox 8" id="8"/>
          <p:cNvSpPr txBox="true"/>
          <p:nvPr/>
        </p:nvSpPr>
        <p:spPr>
          <a:xfrm rot="0">
            <a:off x="0" y="10077450"/>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580" y="838823"/>
            <a:ext cx="879023" cy="760754"/>
          </a:xfrm>
          <a:custGeom>
            <a:avLst/>
            <a:gdLst/>
            <a:ahLst/>
            <a:cxnLst/>
            <a:rect r="r" b="b" t="t" l="l"/>
            <a:pathLst>
              <a:path h="760754" w="879023">
                <a:moveTo>
                  <a:pt x="0" y="0"/>
                </a:moveTo>
                <a:lnTo>
                  <a:pt x="879023" y="0"/>
                </a:lnTo>
                <a:lnTo>
                  <a:pt x="879023" y="760754"/>
                </a:lnTo>
                <a:lnTo>
                  <a:pt x="0" y="760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88862" y="2795356"/>
            <a:ext cx="6903643" cy="6903643"/>
          </a:xfrm>
          <a:custGeom>
            <a:avLst/>
            <a:gdLst/>
            <a:ahLst/>
            <a:cxnLst/>
            <a:rect r="r" b="b" t="t" l="l"/>
            <a:pathLst>
              <a:path h="6903643" w="6903643">
                <a:moveTo>
                  <a:pt x="0" y="0"/>
                </a:moveTo>
                <a:lnTo>
                  <a:pt x="6903643" y="0"/>
                </a:lnTo>
                <a:lnTo>
                  <a:pt x="6903643" y="6903643"/>
                </a:lnTo>
                <a:lnTo>
                  <a:pt x="0" y="6903643"/>
                </a:lnTo>
                <a:lnTo>
                  <a:pt x="0" y="0"/>
                </a:lnTo>
                <a:close/>
              </a:path>
            </a:pathLst>
          </a:custGeom>
          <a:blipFill>
            <a:blip r:embed="rId4"/>
            <a:stretch>
              <a:fillRect l="0" t="0" r="0" b="0"/>
            </a:stretch>
          </a:blipFill>
        </p:spPr>
      </p:sp>
      <p:sp>
        <p:nvSpPr>
          <p:cNvPr name="Freeform 4" id="4"/>
          <p:cNvSpPr/>
          <p:nvPr/>
        </p:nvSpPr>
        <p:spPr>
          <a:xfrm flipH="false" flipV="false" rot="0">
            <a:off x="-191430" y="1599577"/>
            <a:ext cx="12350266" cy="9295200"/>
          </a:xfrm>
          <a:custGeom>
            <a:avLst/>
            <a:gdLst/>
            <a:ahLst/>
            <a:cxnLst/>
            <a:rect r="r" b="b" t="t" l="l"/>
            <a:pathLst>
              <a:path h="9295200" w="12350266">
                <a:moveTo>
                  <a:pt x="0" y="0"/>
                </a:moveTo>
                <a:lnTo>
                  <a:pt x="12350265" y="0"/>
                </a:lnTo>
                <a:lnTo>
                  <a:pt x="12350265" y="9295200"/>
                </a:lnTo>
                <a:lnTo>
                  <a:pt x="0" y="9295200"/>
                </a:lnTo>
                <a:lnTo>
                  <a:pt x="0" y="0"/>
                </a:lnTo>
                <a:close/>
              </a:path>
            </a:pathLst>
          </a:custGeom>
          <a:blipFill>
            <a:blip r:embed="rId5"/>
            <a:stretch>
              <a:fillRect l="0" t="0" r="0" b="0"/>
            </a:stretch>
          </a:blipFill>
        </p:spPr>
      </p:sp>
      <p:grpSp>
        <p:nvGrpSpPr>
          <p:cNvPr name="Group 5" id="5"/>
          <p:cNvGrpSpPr/>
          <p:nvPr/>
        </p:nvGrpSpPr>
        <p:grpSpPr>
          <a:xfrm rot="0">
            <a:off x="0" y="309529"/>
            <a:ext cx="13002784" cy="3331450"/>
            <a:chOff x="0" y="0"/>
            <a:chExt cx="17337046" cy="4441933"/>
          </a:xfrm>
        </p:grpSpPr>
        <p:sp>
          <p:nvSpPr>
            <p:cNvPr name="TextBox 6" id="6"/>
            <p:cNvSpPr txBox="true"/>
            <p:nvPr/>
          </p:nvSpPr>
          <p:spPr>
            <a:xfrm rot="0">
              <a:off x="0" y="104775"/>
              <a:ext cx="17337046" cy="2099198"/>
            </a:xfrm>
            <a:prstGeom prst="rect">
              <a:avLst/>
            </a:prstGeom>
          </p:spPr>
          <p:txBody>
            <a:bodyPr anchor="t" rtlCol="false" tIns="0" lIns="0" bIns="0" rIns="0">
              <a:spAutoFit/>
            </a:bodyPr>
            <a:lstStyle/>
            <a:p>
              <a:pPr algn="ctr" marL="0" indent="0" lvl="0">
                <a:lnSpc>
                  <a:spcPts val="5916"/>
                </a:lnSpc>
                <a:spcBef>
                  <a:spcPct val="0"/>
                </a:spcBef>
              </a:pPr>
              <a:r>
                <a:rPr lang="en-US" b="true" sz="5916">
                  <a:solidFill>
                    <a:srgbClr val="FEE600"/>
                  </a:solidFill>
                  <a:latin typeface="Public Sans Heavy"/>
                  <a:ea typeface="Public Sans Heavy"/>
                  <a:cs typeface="Public Sans Heavy"/>
                  <a:sym typeface="Public Sans Heavy"/>
                </a:rPr>
                <a:t>5.3. Dự</a:t>
              </a:r>
              <a:r>
                <a:rPr lang="en-US" b="true" sz="5916" u="none">
                  <a:solidFill>
                    <a:srgbClr val="FEE600"/>
                  </a:solidFill>
                  <a:latin typeface="Public Sans Heavy"/>
                  <a:ea typeface="Public Sans Heavy"/>
                  <a:cs typeface="Public Sans Heavy"/>
                  <a:sym typeface="Public Sans Heavy"/>
                </a:rPr>
                <a:t> toán doanh thu và lợi nhuận mục tiêu</a:t>
              </a:r>
            </a:p>
          </p:txBody>
        </p:sp>
        <p:sp>
          <p:nvSpPr>
            <p:cNvPr name="TextBox 7" id="7"/>
            <p:cNvSpPr txBox="true"/>
            <p:nvPr/>
          </p:nvSpPr>
          <p:spPr>
            <a:xfrm rot="0">
              <a:off x="0" y="3749148"/>
              <a:ext cx="17337046" cy="695325"/>
            </a:xfrm>
            <a:prstGeom prst="rect">
              <a:avLst/>
            </a:prstGeom>
          </p:spPr>
          <p:txBody>
            <a:bodyPr anchor="t" rtlCol="false" tIns="0" lIns="0" bIns="0" rIns="0">
              <a:spAutoFit/>
            </a:bodyPr>
            <a:lstStyle/>
            <a:p>
              <a:pPr algn="ctr" marL="0" indent="0" lvl="0">
                <a:lnSpc>
                  <a:spcPts val="4079"/>
                </a:lnSpc>
                <a:spcBef>
                  <a:spcPct val="0"/>
                </a:spcBef>
              </a:pPr>
            </a:p>
          </p:txBody>
        </p:sp>
      </p:grpSp>
      <p:sp>
        <p:nvSpPr>
          <p:cNvPr name="TextBox 8" id="8"/>
          <p:cNvSpPr txBox="true"/>
          <p:nvPr/>
        </p:nvSpPr>
        <p:spPr>
          <a:xfrm rot="0">
            <a:off x="1028700" y="9254490"/>
            <a:ext cx="6899312" cy="213360"/>
          </a:xfrm>
          <a:prstGeom prst="rect">
            <a:avLst/>
          </a:prstGeom>
        </p:spPr>
        <p:txBody>
          <a:bodyPr anchor="t" rtlCol="false" tIns="0" lIns="0" bIns="0" rIns="0">
            <a:spAutoFit/>
          </a:bodyPr>
          <a:lstStyle/>
          <a:p>
            <a:pPr algn="l" marL="0" indent="0" lvl="0">
              <a:lnSpc>
                <a:spcPts val="1680"/>
              </a:lnSpc>
              <a:spcBef>
                <a:spcPct val="0"/>
              </a:spcBef>
            </a:pPr>
            <a:r>
              <a:rPr lang="en-US" sz="1400" spc="140" u="none">
                <a:solidFill>
                  <a:srgbClr val="FFFFFF"/>
                </a:solidFill>
                <a:latin typeface="Public Sans"/>
                <a:ea typeface="Public Sans"/>
                <a:cs typeface="Public Sans"/>
                <a:sym typeface="Public Sans"/>
              </a:rPr>
              <a:t>TRƯỜNG TIẾP THỊ ABC | PHẦN 1</a:t>
            </a:r>
          </a:p>
        </p:txBody>
      </p:sp>
      <p:sp>
        <p:nvSpPr>
          <p:cNvPr name="TextBox 9" id="9"/>
          <p:cNvSpPr txBox="true"/>
          <p:nvPr/>
        </p:nvSpPr>
        <p:spPr>
          <a:xfrm rot="0">
            <a:off x="0" y="10077450"/>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580" y="838823"/>
            <a:ext cx="879023" cy="760754"/>
          </a:xfrm>
          <a:custGeom>
            <a:avLst/>
            <a:gdLst/>
            <a:ahLst/>
            <a:cxnLst/>
            <a:rect r="r" b="b" t="t" l="l"/>
            <a:pathLst>
              <a:path h="760754" w="879023">
                <a:moveTo>
                  <a:pt x="0" y="0"/>
                </a:moveTo>
                <a:lnTo>
                  <a:pt x="879023" y="0"/>
                </a:lnTo>
                <a:lnTo>
                  <a:pt x="879023" y="760754"/>
                </a:lnTo>
                <a:lnTo>
                  <a:pt x="0" y="760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29398" y="1701007"/>
            <a:ext cx="10856847" cy="8481218"/>
          </a:xfrm>
          <a:custGeom>
            <a:avLst/>
            <a:gdLst/>
            <a:ahLst/>
            <a:cxnLst/>
            <a:rect r="r" b="b" t="t" l="l"/>
            <a:pathLst>
              <a:path h="8481218" w="10856847">
                <a:moveTo>
                  <a:pt x="0" y="0"/>
                </a:moveTo>
                <a:lnTo>
                  <a:pt x="10856847" y="0"/>
                </a:lnTo>
                <a:lnTo>
                  <a:pt x="10856847" y="8481218"/>
                </a:lnTo>
                <a:lnTo>
                  <a:pt x="0" y="8481218"/>
                </a:lnTo>
                <a:lnTo>
                  <a:pt x="0" y="0"/>
                </a:lnTo>
                <a:close/>
              </a:path>
            </a:pathLst>
          </a:custGeom>
          <a:blipFill>
            <a:blip r:embed="rId4"/>
            <a:stretch>
              <a:fillRect l="0" t="0" r="0" b="0"/>
            </a:stretch>
          </a:blipFill>
        </p:spPr>
      </p:sp>
      <p:grpSp>
        <p:nvGrpSpPr>
          <p:cNvPr name="Group 4" id="4"/>
          <p:cNvGrpSpPr/>
          <p:nvPr/>
        </p:nvGrpSpPr>
        <p:grpSpPr>
          <a:xfrm rot="0">
            <a:off x="0" y="309529"/>
            <a:ext cx="13002784" cy="3331450"/>
            <a:chOff x="0" y="0"/>
            <a:chExt cx="17337046" cy="4441933"/>
          </a:xfrm>
        </p:grpSpPr>
        <p:sp>
          <p:nvSpPr>
            <p:cNvPr name="TextBox 5" id="5"/>
            <p:cNvSpPr txBox="true"/>
            <p:nvPr/>
          </p:nvSpPr>
          <p:spPr>
            <a:xfrm rot="0">
              <a:off x="0" y="104775"/>
              <a:ext cx="17337046" cy="2099198"/>
            </a:xfrm>
            <a:prstGeom prst="rect">
              <a:avLst/>
            </a:prstGeom>
          </p:spPr>
          <p:txBody>
            <a:bodyPr anchor="t" rtlCol="false" tIns="0" lIns="0" bIns="0" rIns="0">
              <a:spAutoFit/>
            </a:bodyPr>
            <a:lstStyle/>
            <a:p>
              <a:pPr algn="ctr" marL="0" indent="0" lvl="0">
                <a:lnSpc>
                  <a:spcPts val="5916"/>
                </a:lnSpc>
                <a:spcBef>
                  <a:spcPct val="0"/>
                </a:spcBef>
              </a:pPr>
              <a:r>
                <a:rPr lang="en-US" b="true" sz="5916">
                  <a:solidFill>
                    <a:srgbClr val="FEE600"/>
                  </a:solidFill>
                  <a:latin typeface="Public Sans Heavy"/>
                  <a:ea typeface="Public Sans Heavy"/>
                  <a:cs typeface="Public Sans Heavy"/>
                  <a:sym typeface="Public Sans Heavy"/>
                </a:rPr>
                <a:t>5.3. Dự</a:t>
              </a:r>
              <a:r>
                <a:rPr lang="en-US" b="true" sz="5916" u="none">
                  <a:solidFill>
                    <a:srgbClr val="FEE600"/>
                  </a:solidFill>
                  <a:latin typeface="Public Sans Heavy"/>
                  <a:ea typeface="Public Sans Heavy"/>
                  <a:cs typeface="Public Sans Heavy"/>
                  <a:sym typeface="Public Sans Heavy"/>
                </a:rPr>
                <a:t> toán doanh thu và lợi nhuận mục tiêu</a:t>
              </a:r>
            </a:p>
          </p:txBody>
        </p:sp>
        <p:sp>
          <p:nvSpPr>
            <p:cNvPr name="TextBox 6" id="6"/>
            <p:cNvSpPr txBox="true"/>
            <p:nvPr/>
          </p:nvSpPr>
          <p:spPr>
            <a:xfrm rot="0">
              <a:off x="0" y="3749148"/>
              <a:ext cx="17337046" cy="695325"/>
            </a:xfrm>
            <a:prstGeom prst="rect">
              <a:avLst/>
            </a:prstGeom>
          </p:spPr>
          <p:txBody>
            <a:bodyPr anchor="t" rtlCol="false" tIns="0" lIns="0" bIns="0" rIns="0">
              <a:spAutoFit/>
            </a:bodyPr>
            <a:lstStyle/>
            <a:p>
              <a:pPr algn="ctr" marL="0" indent="0" lvl="0">
                <a:lnSpc>
                  <a:spcPts val="4079"/>
                </a:lnSpc>
                <a:spcBef>
                  <a:spcPct val="0"/>
                </a:spcBef>
              </a:pPr>
            </a:p>
          </p:txBody>
        </p:sp>
      </p:grpSp>
      <p:sp>
        <p:nvSpPr>
          <p:cNvPr name="TextBox 7" id="7"/>
          <p:cNvSpPr txBox="true"/>
          <p:nvPr/>
        </p:nvSpPr>
        <p:spPr>
          <a:xfrm rot="0">
            <a:off x="1028700" y="9254490"/>
            <a:ext cx="6899312" cy="213360"/>
          </a:xfrm>
          <a:prstGeom prst="rect">
            <a:avLst/>
          </a:prstGeom>
        </p:spPr>
        <p:txBody>
          <a:bodyPr anchor="t" rtlCol="false" tIns="0" lIns="0" bIns="0" rIns="0">
            <a:spAutoFit/>
          </a:bodyPr>
          <a:lstStyle/>
          <a:p>
            <a:pPr algn="l" marL="0" indent="0" lvl="0">
              <a:lnSpc>
                <a:spcPts val="1680"/>
              </a:lnSpc>
              <a:spcBef>
                <a:spcPct val="0"/>
              </a:spcBef>
            </a:pPr>
            <a:r>
              <a:rPr lang="en-US" sz="1400" spc="140" u="none">
                <a:solidFill>
                  <a:srgbClr val="FFFFFF"/>
                </a:solidFill>
                <a:latin typeface="Public Sans"/>
                <a:ea typeface="Public Sans"/>
                <a:cs typeface="Public Sans"/>
                <a:sym typeface="Public Sans"/>
              </a:rPr>
              <a:t>TRƯỜNG TIẾP THỊ ABC | PHẦN 1</a:t>
            </a:r>
          </a:p>
        </p:txBody>
      </p:sp>
      <p:sp>
        <p:nvSpPr>
          <p:cNvPr name="TextBox 8" id="8"/>
          <p:cNvSpPr txBox="true"/>
          <p:nvPr/>
        </p:nvSpPr>
        <p:spPr>
          <a:xfrm rot="0">
            <a:off x="0" y="10077450"/>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04985" y="1861312"/>
            <a:ext cx="13673808" cy="6564376"/>
          </a:xfrm>
          <a:custGeom>
            <a:avLst/>
            <a:gdLst/>
            <a:ahLst/>
            <a:cxnLst/>
            <a:rect r="r" b="b" t="t" l="l"/>
            <a:pathLst>
              <a:path h="6564376" w="13673808">
                <a:moveTo>
                  <a:pt x="0" y="0"/>
                </a:moveTo>
                <a:lnTo>
                  <a:pt x="13673807" y="0"/>
                </a:lnTo>
                <a:lnTo>
                  <a:pt x="13673807" y="6564376"/>
                </a:lnTo>
                <a:lnTo>
                  <a:pt x="0" y="6564376"/>
                </a:lnTo>
                <a:lnTo>
                  <a:pt x="0" y="0"/>
                </a:lnTo>
                <a:close/>
              </a:path>
            </a:pathLst>
          </a:custGeom>
          <a:blipFill>
            <a:blip r:embed="rId2"/>
            <a:stretch>
              <a:fillRect l="0" t="0" r="0" b="0"/>
            </a:stretch>
          </a:blipFill>
        </p:spPr>
      </p:sp>
      <p:sp>
        <p:nvSpPr>
          <p:cNvPr name="TextBox 3" id="3"/>
          <p:cNvSpPr txBox="true"/>
          <p:nvPr/>
        </p:nvSpPr>
        <p:spPr>
          <a:xfrm rot="0">
            <a:off x="397287" y="85725"/>
            <a:ext cx="13840784" cy="601080"/>
          </a:xfrm>
          <a:prstGeom prst="rect">
            <a:avLst/>
          </a:prstGeom>
        </p:spPr>
        <p:txBody>
          <a:bodyPr anchor="t" rtlCol="false" tIns="0" lIns="0" bIns="0" rIns="0">
            <a:spAutoFit/>
          </a:bodyPr>
          <a:lstStyle/>
          <a:p>
            <a:pPr algn="l" marL="0" indent="0" lvl="0">
              <a:lnSpc>
                <a:spcPts val="4539"/>
              </a:lnSpc>
            </a:pPr>
            <a:r>
              <a:rPr lang="en-US" b="true" sz="4539">
                <a:solidFill>
                  <a:srgbClr val="191919"/>
                </a:solidFill>
                <a:latin typeface="Public Sans Bold"/>
                <a:ea typeface="Public Sans Bold"/>
                <a:cs typeface="Public Sans Bold"/>
                <a:sym typeface="Public Sans Bold"/>
              </a:rPr>
              <a:t>5.4.</a:t>
            </a:r>
            <a:r>
              <a:rPr lang="en-US" b="true" sz="4539">
                <a:solidFill>
                  <a:srgbClr val="191919"/>
                </a:solidFill>
                <a:latin typeface="Public Sans Bold"/>
                <a:ea typeface="Public Sans Bold"/>
                <a:cs typeface="Public Sans Bold"/>
                <a:sym typeface="Public Sans Bold"/>
              </a:rPr>
              <a:t> Dự báo doanh thu, lợi nhuận và điểm hòa vốn</a:t>
            </a:r>
          </a:p>
        </p:txBody>
      </p:sp>
      <p:sp>
        <p:nvSpPr>
          <p:cNvPr name="TextBox 4" id="4"/>
          <p:cNvSpPr txBox="true"/>
          <p:nvPr/>
        </p:nvSpPr>
        <p:spPr>
          <a:xfrm rot="0">
            <a:off x="0" y="10077450"/>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319177"/>
            <a:ext cx="3616272" cy="10925355"/>
          </a:xfrm>
          <a:prstGeom prst="rect">
            <a:avLst/>
          </a:prstGeom>
          <a:solidFill>
            <a:srgbClr val="FEE600"/>
          </a:solidFill>
        </p:spPr>
      </p:sp>
      <p:sp>
        <p:nvSpPr>
          <p:cNvPr name="TextBox 3" id="3"/>
          <p:cNvSpPr txBox="true"/>
          <p:nvPr/>
        </p:nvSpPr>
        <p:spPr>
          <a:xfrm rot="0">
            <a:off x="630875" y="9404529"/>
            <a:ext cx="2833688" cy="523912"/>
          </a:xfrm>
          <a:prstGeom prst="rect">
            <a:avLst/>
          </a:prstGeom>
        </p:spPr>
        <p:txBody>
          <a:bodyPr anchor="t" rtlCol="false" tIns="0" lIns="0" bIns="0" rIns="0">
            <a:spAutoFit/>
          </a:bodyPr>
          <a:lstStyle/>
          <a:p>
            <a:pPr algn="ctr">
              <a:lnSpc>
                <a:spcPts val="4079"/>
              </a:lnSpc>
              <a:spcBef>
                <a:spcPct val="0"/>
              </a:spcBef>
            </a:pPr>
            <a:r>
              <a:rPr lang="en-US" b="true" sz="3399">
                <a:solidFill>
                  <a:srgbClr val="191919"/>
                </a:solidFill>
                <a:latin typeface="Public Sans Bold"/>
                <a:ea typeface="Public Sans Bold"/>
                <a:cs typeface="Public Sans Bold"/>
                <a:sym typeface="Public Sans Bold"/>
              </a:rPr>
              <a:t>SYNWAVECO </a:t>
            </a:r>
          </a:p>
        </p:txBody>
      </p:sp>
      <p:sp>
        <p:nvSpPr>
          <p:cNvPr name="TextBox 4" id="4"/>
          <p:cNvSpPr txBox="true"/>
          <p:nvPr/>
        </p:nvSpPr>
        <p:spPr>
          <a:xfrm rot="0">
            <a:off x="4261206" y="609579"/>
            <a:ext cx="8883681" cy="419121"/>
          </a:xfrm>
          <a:prstGeom prst="rect">
            <a:avLst/>
          </a:prstGeom>
        </p:spPr>
        <p:txBody>
          <a:bodyPr anchor="t" rtlCol="false" tIns="0" lIns="0" bIns="0" rIns="0">
            <a:spAutoFit/>
          </a:bodyPr>
          <a:lstStyle/>
          <a:p>
            <a:pPr algn="l">
              <a:lnSpc>
                <a:spcPts val="3099"/>
              </a:lnSpc>
              <a:spcBef>
                <a:spcPct val="0"/>
              </a:spcBef>
            </a:pPr>
            <a:r>
              <a:rPr lang="en-US" b="true" sz="3099">
                <a:solidFill>
                  <a:srgbClr val="000000"/>
                </a:solidFill>
                <a:latin typeface="Public Sans Heavy"/>
                <a:ea typeface="Public Sans Heavy"/>
                <a:cs typeface="Public Sans Heavy"/>
                <a:sym typeface="Public Sans Heavy"/>
              </a:rPr>
              <a:t>1.2 Loại hình kinh doanh – Tầm nhìn – Sứ mệnh</a:t>
            </a:r>
          </a:p>
        </p:txBody>
      </p:sp>
      <p:sp>
        <p:nvSpPr>
          <p:cNvPr name="TextBox 5" id="5"/>
          <p:cNvSpPr txBox="true"/>
          <p:nvPr/>
        </p:nvSpPr>
        <p:spPr>
          <a:xfrm rot="0">
            <a:off x="4261206" y="1289882"/>
            <a:ext cx="13527621" cy="8381828"/>
          </a:xfrm>
          <a:prstGeom prst="rect">
            <a:avLst/>
          </a:prstGeom>
        </p:spPr>
        <p:txBody>
          <a:bodyPr anchor="t" rtlCol="false" tIns="0" lIns="0" bIns="0" rIns="0">
            <a:spAutoFit/>
          </a:bodyPr>
          <a:lstStyle/>
          <a:p>
            <a:pPr algn="l">
              <a:lnSpc>
                <a:spcPts val="4759"/>
              </a:lnSpc>
            </a:pPr>
            <a:r>
              <a:rPr lang="en-US" sz="3399" b="true">
                <a:solidFill>
                  <a:srgbClr val="000000"/>
                </a:solidFill>
                <a:latin typeface="Noto Sans Bold"/>
                <a:ea typeface="Noto Sans Bold"/>
                <a:cs typeface="Noto Sans Bold"/>
                <a:sym typeface="Noto Sans Bold"/>
              </a:rPr>
              <a:t>Mô hình vận hành: </a:t>
            </a:r>
            <a:r>
              <a:rPr lang="en-US" b="true" sz="3399">
                <a:solidFill>
                  <a:srgbClr val="000000"/>
                </a:solidFill>
                <a:latin typeface="Noto Sans Bold"/>
                <a:ea typeface="Noto Sans Bold"/>
                <a:cs typeface="Noto Sans Bold"/>
                <a:sym typeface="Noto Sans Bold"/>
              </a:rPr>
              <a:t>Thương mại điện tử B2C (Business-to-Consumer).</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Hệ thống đa kênh (Omnichannel):</a:t>
            </a:r>
          </a:p>
          <a:p>
            <a:pPr algn="l" marL="1468119" indent="-489373" lvl="2">
              <a:lnSpc>
                <a:spcPts val="4759"/>
              </a:lnSpc>
              <a:buFont typeface="Arial"/>
              <a:buChar char="⚬"/>
            </a:pPr>
            <a:r>
              <a:rPr lang="en-US" sz="3399">
                <a:solidFill>
                  <a:srgbClr val="000000"/>
                </a:solidFill>
                <a:latin typeface="Noto Sans"/>
                <a:ea typeface="Noto Sans"/>
                <a:cs typeface="Noto Sans"/>
                <a:sym typeface="Noto Sans"/>
              </a:rPr>
              <a:t>Website chính thức: Nền tảng quản trị và kinh doanh tập trung (Laravel)</a:t>
            </a:r>
          </a:p>
          <a:p>
            <a:pPr algn="l" marL="1468119" indent="-489373" lvl="2">
              <a:lnSpc>
                <a:spcPts val="4759"/>
              </a:lnSpc>
              <a:buFont typeface="Arial"/>
              <a:buChar char="⚬"/>
            </a:pPr>
            <a:r>
              <a:rPr lang="en-US" sz="3399">
                <a:solidFill>
                  <a:srgbClr val="000000"/>
                </a:solidFill>
                <a:latin typeface="Noto Sans"/>
                <a:ea typeface="Noto Sans"/>
                <a:cs typeface="Noto Sans"/>
                <a:sym typeface="Noto Sans"/>
              </a:rPr>
              <a:t>Gian hàng Shopee: Tiếp cận tệp khách hàng đại chúng.</a:t>
            </a:r>
          </a:p>
          <a:p>
            <a:pPr algn="l" marL="1468119" indent="-489373" lvl="2">
              <a:lnSpc>
                <a:spcPts val="4759"/>
              </a:lnSpc>
              <a:buFont typeface="Arial"/>
              <a:buChar char="⚬"/>
            </a:pPr>
            <a:r>
              <a:rPr lang="en-US" sz="3399">
                <a:solidFill>
                  <a:srgbClr val="000000"/>
                </a:solidFill>
                <a:latin typeface="Noto Sans"/>
                <a:ea typeface="Noto Sans"/>
                <a:cs typeface="Noto Sans"/>
                <a:sym typeface="Noto Sans"/>
              </a:rPr>
              <a:t>Mạng xã hội: Facebook, TikTok, Youtube (Truyền thông &amp; giáo dục).</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Lĩnh vực trọng tâm:</a:t>
            </a:r>
          </a:p>
          <a:p>
            <a:pPr algn="l" marL="1468119" indent="-489373" lvl="2">
              <a:lnSpc>
                <a:spcPts val="4759"/>
              </a:lnSpc>
              <a:buFont typeface="Arial"/>
              <a:buChar char="⚬"/>
            </a:pPr>
            <a:r>
              <a:rPr lang="en-US" sz="3399">
                <a:solidFill>
                  <a:srgbClr val="000000"/>
                </a:solidFill>
                <a:latin typeface="Noto Sans"/>
                <a:ea typeface="Noto Sans"/>
                <a:cs typeface="Noto Sans"/>
                <a:sym typeface="Noto Sans"/>
              </a:rPr>
              <a:t>Sức khỏe cá nhân &amp; An toàn giao thông.</a:t>
            </a:r>
          </a:p>
          <a:p>
            <a:pPr algn="l" marL="1468119" indent="-489373" lvl="2">
              <a:lnSpc>
                <a:spcPts val="4759"/>
              </a:lnSpc>
              <a:buFont typeface="Arial"/>
              <a:buChar char="⚬"/>
            </a:pPr>
            <a:r>
              <a:rPr lang="en-US" sz="3399">
                <a:solidFill>
                  <a:srgbClr val="000000"/>
                </a:solidFill>
                <a:latin typeface="Noto Sans"/>
                <a:ea typeface="Noto Sans"/>
                <a:cs typeface="Noto Sans"/>
                <a:sym typeface="Noto Sans"/>
              </a:rPr>
              <a:t>Tiện ích không gian sống &amp; Nông nghiệp công nghệ cao.</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Giá trị khác biệt: Mua sắm kết hợp quản lý sản phẩm kết hợp trang tin giải pháp công nghệ IoT trên giao diện Web.</a:t>
            </a:r>
          </a:p>
          <a:p>
            <a:pPr algn="l">
              <a:lnSpc>
                <a:spcPts val="4759"/>
              </a:lnSpc>
            </a:pP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8232" y="686805"/>
            <a:ext cx="10895411" cy="6359109"/>
          </a:xfrm>
          <a:custGeom>
            <a:avLst/>
            <a:gdLst/>
            <a:ahLst/>
            <a:cxnLst/>
            <a:rect r="r" b="b" t="t" l="l"/>
            <a:pathLst>
              <a:path h="6359109" w="10895411">
                <a:moveTo>
                  <a:pt x="0" y="0"/>
                </a:moveTo>
                <a:lnTo>
                  <a:pt x="10895411" y="0"/>
                </a:lnTo>
                <a:lnTo>
                  <a:pt x="10895411" y="6359108"/>
                </a:lnTo>
                <a:lnTo>
                  <a:pt x="0" y="6359108"/>
                </a:lnTo>
                <a:lnTo>
                  <a:pt x="0" y="0"/>
                </a:lnTo>
                <a:close/>
              </a:path>
            </a:pathLst>
          </a:custGeom>
          <a:blipFill>
            <a:blip r:embed="rId2"/>
            <a:stretch>
              <a:fillRect l="0" t="0" r="0" b="0"/>
            </a:stretch>
          </a:blipFill>
        </p:spPr>
      </p:sp>
      <p:sp>
        <p:nvSpPr>
          <p:cNvPr name="Freeform 3" id="3"/>
          <p:cNvSpPr/>
          <p:nvPr/>
        </p:nvSpPr>
        <p:spPr>
          <a:xfrm flipH="false" flipV="false" rot="0">
            <a:off x="8508643" y="4996879"/>
            <a:ext cx="10437461" cy="5791950"/>
          </a:xfrm>
          <a:custGeom>
            <a:avLst/>
            <a:gdLst/>
            <a:ahLst/>
            <a:cxnLst/>
            <a:rect r="r" b="b" t="t" l="l"/>
            <a:pathLst>
              <a:path h="5791950" w="10437461">
                <a:moveTo>
                  <a:pt x="0" y="0"/>
                </a:moveTo>
                <a:lnTo>
                  <a:pt x="10437461" y="0"/>
                </a:lnTo>
                <a:lnTo>
                  <a:pt x="10437461" y="5791950"/>
                </a:lnTo>
                <a:lnTo>
                  <a:pt x="0" y="5791950"/>
                </a:lnTo>
                <a:lnTo>
                  <a:pt x="0" y="0"/>
                </a:lnTo>
                <a:close/>
              </a:path>
            </a:pathLst>
          </a:custGeom>
          <a:blipFill>
            <a:blip r:embed="rId3"/>
            <a:stretch>
              <a:fillRect l="0" t="-6328" r="0" b="0"/>
            </a:stretch>
          </a:blipFill>
        </p:spPr>
      </p:sp>
      <p:sp>
        <p:nvSpPr>
          <p:cNvPr name="TextBox 4" id="4"/>
          <p:cNvSpPr txBox="true"/>
          <p:nvPr/>
        </p:nvSpPr>
        <p:spPr>
          <a:xfrm rot="0">
            <a:off x="397287" y="85725"/>
            <a:ext cx="13840784" cy="601080"/>
          </a:xfrm>
          <a:prstGeom prst="rect">
            <a:avLst/>
          </a:prstGeom>
        </p:spPr>
        <p:txBody>
          <a:bodyPr anchor="t" rtlCol="false" tIns="0" lIns="0" bIns="0" rIns="0">
            <a:spAutoFit/>
          </a:bodyPr>
          <a:lstStyle/>
          <a:p>
            <a:pPr algn="l" marL="0" indent="0" lvl="0">
              <a:lnSpc>
                <a:spcPts val="4539"/>
              </a:lnSpc>
            </a:pPr>
            <a:r>
              <a:rPr lang="en-US" b="true" sz="4539">
                <a:solidFill>
                  <a:srgbClr val="191919"/>
                </a:solidFill>
                <a:latin typeface="Public Sans Bold"/>
                <a:ea typeface="Public Sans Bold"/>
                <a:cs typeface="Public Sans Bold"/>
                <a:sym typeface="Public Sans Bold"/>
              </a:rPr>
              <a:t>5.4.</a:t>
            </a:r>
            <a:r>
              <a:rPr lang="en-US" b="true" sz="4539">
                <a:solidFill>
                  <a:srgbClr val="191919"/>
                </a:solidFill>
                <a:latin typeface="Public Sans Bold"/>
                <a:ea typeface="Public Sans Bold"/>
                <a:cs typeface="Public Sans Bold"/>
                <a:sym typeface="Public Sans Bold"/>
              </a:rPr>
              <a:t> Dự báo doanh thu, lợi nhuận và điểm hòa vốn</a:t>
            </a:r>
          </a:p>
        </p:txBody>
      </p:sp>
      <p:sp>
        <p:nvSpPr>
          <p:cNvPr name="TextBox 5" id="5"/>
          <p:cNvSpPr txBox="true"/>
          <p:nvPr/>
        </p:nvSpPr>
        <p:spPr>
          <a:xfrm rot="0">
            <a:off x="0" y="10077450"/>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01967" y="1260823"/>
            <a:ext cx="14315118" cy="8584504"/>
          </a:xfrm>
          <a:custGeom>
            <a:avLst/>
            <a:gdLst/>
            <a:ahLst/>
            <a:cxnLst/>
            <a:rect r="r" b="b" t="t" l="l"/>
            <a:pathLst>
              <a:path h="8584504" w="14315118">
                <a:moveTo>
                  <a:pt x="0" y="0"/>
                </a:moveTo>
                <a:lnTo>
                  <a:pt x="14315118" y="0"/>
                </a:lnTo>
                <a:lnTo>
                  <a:pt x="14315118" y="8584504"/>
                </a:lnTo>
                <a:lnTo>
                  <a:pt x="0" y="8584504"/>
                </a:lnTo>
                <a:lnTo>
                  <a:pt x="0" y="0"/>
                </a:lnTo>
                <a:close/>
              </a:path>
            </a:pathLst>
          </a:custGeom>
          <a:blipFill>
            <a:blip r:embed="rId2"/>
            <a:stretch>
              <a:fillRect l="0" t="0" r="0" b="0"/>
            </a:stretch>
          </a:blipFill>
        </p:spPr>
      </p:sp>
      <p:sp>
        <p:nvSpPr>
          <p:cNvPr name="TextBox 3" id="3"/>
          <p:cNvSpPr txBox="true"/>
          <p:nvPr/>
        </p:nvSpPr>
        <p:spPr>
          <a:xfrm rot="0">
            <a:off x="549601" y="427620"/>
            <a:ext cx="13294137" cy="601080"/>
          </a:xfrm>
          <a:prstGeom prst="rect">
            <a:avLst/>
          </a:prstGeom>
        </p:spPr>
        <p:txBody>
          <a:bodyPr anchor="t" rtlCol="false" tIns="0" lIns="0" bIns="0" rIns="0">
            <a:spAutoFit/>
          </a:bodyPr>
          <a:lstStyle/>
          <a:p>
            <a:pPr algn="l" marL="0" indent="0" lvl="0">
              <a:lnSpc>
                <a:spcPts val="4539"/>
              </a:lnSpc>
            </a:pPr>
            <a:r>
              <a:rPr lang="en-US" b="true" sz="4539">
                <a:solidFill>
                  <a:srgbClr val="191919"/>
                </a:solidFill>
                <a:latin typeface="Public Sans Bold"/>
                <a:ea typeface="Public Sans Bold"/>
                <a:cs typeface="Public Sans Bold"/>
                <a:sym typeface="Public Sans Bold"/>
              </a:rPr>
              <a:t>5.4.</a:t>
            </a:r>
            <a:r>
              <a:rPr lang="en-US" b="true" sz="4539">
                <a:solidFill>
                  <a:srgbClr val="191919"/>
                </a:solidFill>
                <a:latin typeface="Public Sans Bold"/>
                <a:ea typeface="Public Sans Bold"/>
                <a:cs typeface="Public Sans Bold"/>
                <a:sym typeface="Public Sans Bold"/>
              </a:rPr>
              <a:t> Dự báo doanh thu, lợi nhuận và điểm hòa vốn</a:t>
            </a:r>
          </a:p>
        </p:txBody>
      </p:sp>
      <p:sp>
        <p:nvSpPr>
          <p:cNvPr name="TextBox 4" id="4"/>
          <p:cNvSpPr txBox="true"/>
          <p:nvPr/>
        </p:nvSpPr>
        <p:spPr>
          <a:xfrm rot="0">
            <a:off x="0" y="10077450"/>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5596" y="-691459"/>
            <a:ext cx="18597292" cy="7776704"/>
          </a:xfrm>
          <a:custGeom>
            <a:avLst/>
            <a:gdLst/>
            <a:ahLst/>
            <a:cxnLst/>
            <a:rect r="r" b="b" t="t" l="l"/>
            <a:pathLst>
              <a:path h="7776704" w="18597292">
                <a:moveTo>
                  <a:pt x="18597292" y="0"/>
                </a:moveTo>
                <a:lnTo>
                  <a:pt x="0" y="0"/>
                </a:lnTo>
                <a:lnTo>
                  <a:pt x="0" y="7776704"/>
                </a:lnTo>
                <a:lnTo>
                  <a:pt x="18597292" y="7776704"/>
                </a:lnTo>
                <a:lnTo>
                  <a:pt x="18597292" y="0"/>
                </a:lnTo>
                <a:close/>
              </a:path>
            </a:pathLst>
          </a:custGeom>
          <a:blipFill>
            <a:blip r:embed="rId2"/>
            <a:stretch>
              <a:fillRect l="0" t="-37860" r="0" b="-20570"/>
            </a:stretch>
          </a:blipFill>
        </p:spPr>
      </p:sp>
      <p:sp>
        <p:nvSpPr>
          <p:cNvPr name="TextBox 3" id="3"/>
          <p:cNvSpPr txBox="true"/>
          <p:nvPr/>
        </p:nvSpPr>
        <p:spPr>
          <a:xfrm rot="0">
            <a:off x="71198" y="393514"/>
            <a:ext cx="8814316" cy="2803379"/>
          </a:xfrm>
          <a:prstGeom prst="rect">
            <a:avLst/>
          </a:prstGeom>
        </p:spPr>
        <p:txBody>
          <a:bodyPr anchor="t" rtlCol="false" tIns="0" lIns="0" bIns="0" rIns="0">
            <a:spAutoFit/>
          </a:bodyPr>
          <a:lstStyle/>
          <a:p>
            <a:pPr algn="l">
              <a:lnSpc>
                <a:spcPts val="7244"/>
              </a:lnSpc>
            </a:pPr>
            <a:r>
              <a:rPr lang="en-US" sz="7244" b="true">
                <a:solidFill>
                  <a:srgbClr val="191919"/>
                </a:solidFill>
                <a:latin typeface="Public Sans Heavy"/>
                <a:ea typeface="Public Sans Heavy"/>
                <a:cs typeface="Public Sans Heavy"/>
                <a:sym typeface="Public Sans Heavy"/>
              </a:rPr>
              <a:t>VI.ĐÁNH GIÁ KẾT QUẢ VÀ KẾT LUẬN</a:t>
            </a:r>
          </a:p>
          <a:p>
            <a:pPr algn="l">
              <a:lnSpc>
                <a:spcPts val="7244"/>
              </a:lnSpc>
            </a:pPr>
          </a:p>
        </p:txBody>
      </p:sp>
      <p:grpSp>
        <p:nvGrpSpPr>
          <p:cNvPr name="Group 4" id="4"/>
          <p:cNvGrpSpPr/>
          <p:nvPr/>
        </p:nvGrpSpPr>
        <p:grpSpPr>
          <a:xfrm rot="0">
            <a:off x="71198" y="2491293"/>
            <a:ext cx="8814316" cy="4487774"/>
            <a:chOff x="0" y="0"/>
            <a:chExt cx="11752422" cy="5983699"/>
          </a:xfrm>
        </p:grpSpPr>
        <p:sp>
          <p:nvSpPr>
            <p:cNvPr name="TextBox 5" id="5"/>
            <p:cNvSpPr txBox="true"/>
            <p:nvPr/>
          </p:nvSpPr>
          <p:spPr>
            <a:xfrm rot="0">
              <a:off x="691710" y="2957645"/>
              <a:ext cx="10369002" cy="3026054"/>
            </a:xfrm>
            <a:prstGeom prst="rect">
              <a:avLst/>
            </a:prstGeom>
          </p:spPr>
          <p:txBody>
            <a:bodyPr anchor="t" rtlCol="false" tIns="0" lIns="0" bIns="0" rIns="0">
              <a:spAutoFit/>
            </a:bodyPr>
            <a:lstStyle/>
            <a:p>
              <a:pPr algn="l">
                <a:lnSpc>
                  <a:spcPts val="3663"/>
                </a:lnSpc>
              </a:pPr>
              <a:r>
                <a:rPr lang="en-US" sz="2616">
                  <a:solidFill>
                    <a:srgbClr val="191919"/>
                  </a:solidFill>
                  <a:latin typeface="Public Sans"/>
                  <a:ea typeface="Public Sans"/>
                  <a:cs typeface="Public Sans"/>
                  <a:sym typeface="Public Sans"/>
                </a:rPr>
                <a:t>Sau 4 tuần triển khai, SynWavEco đã xây dựng thành công thương hiệu Syn – Wav – Eco, vận hành ổn định website Laravel 12 tích hợp bán hàng và tri thức IoT, khẳng định năng lực triển khai của một startup công nghệ trong môi trường số.</a:t>
              </a:r>
            </a:p>
          </p:txBody>
        </p:sp>
        <p:grpSp>
          <p:nvGrpSpPr>
            <p:cNvPr name="Group 6" id="6"/>
            <p:cNvGrpSpPr/>
            <p:nvPr/>
          </p:nvGrpSpPr>
          <p:grpSpPr>
            <a:xfrm rot="0">
              <a:off x="0" y="0"/>
              <a:ext cx="11752422" cy="2556221"/>
              <a:chOff x="0" y="0"/>
              <a:chExt cx="4172941" cy="907639"/>
            </a:xfrm>
          </p:grpSpPr>
          <p:sp>
            <p:nvSpPr>
              <p:cNvPr name="Freeform 7" id="7"/>
              <p:cNvSpPr/>
              <p:nvPr/>
            </p:nvSpPr>
            <p:spPr>
              <a:xfrm flipH="false" flipV="false" rot="0">
                <a:off x="0" y="0"/>
                <a:ext cx="4172941" cy="907639"/>
              </a:xfrm>
              <a:custGeom>
                <a:avLst/>
                <a:gdLst/>
                <a:ahLst/>
                <a:cxnLst/>
                <a:rect r="r" b="b" t="t" l="l"/>
                <a:pathLst>
                  <a:path h="907639" w="4172941">
                    <a:moveTo>
                      <a:pt x="4048481" y="907639"/>
                    </a:moveTo>
                    <a:lnTo>
                      <a:pt x="124460" y="907639"/>
                    </a:lnTo>
                    <a:cubicBezTo>
                      <a:pt x="55880" y="907639"/>
                      <a:pt x="0" y="851759"/>
                      <a:pt x="0" y="783179"/>
                    </a:cubicBezTo>
                    <a:lnTo>
                      <a:pt x="0" y="124460"/>
                    </a:lnTo>
                    <a:cubicBezTo>
                      <a:pt x="0" y="55880"/>
                      <a:pt x="55880" y="0"/>
                      <a:pt x="124460" y="0"/>
                    </a:cubicBezTo>
                    <a:lnTo>
                      <a:pt x="4048481" y="0"/>
                    </a:lnTo>
                    <a:cubicBezTo>
                      <a:pt x="4117061" y="0"/>
                      <a:pt x="4172941" y="55880"/>
                      <a:pt x="4172941" y="124460"/>
                    </a:cubicBezTo>
                    <a:lnTo>
                      <a:pt x="4172941" y="783179"/>
                    </a:lnTo>
                    <a:cubicBezTo>
                      <a:pt x="4172941" y="851759"/>
                      <a:pt x="4117061" y="907639"/>
                      <a:pt x="4048481" y="907639"/>
                    </a:cubicBezTo>
                    <a:close/>
                  </a:path>
                </a:pathLst>
              </a:custGeom>
              <a:solidFill>
                <a:srgbClr val="FEE600"/>
              </a:solidFill>
            </p:spPr>
          </p:sp>
        </p:grpSp>
        <p:sp>
          <p:nvSpPr>
            <p:cNvPr name="TextBox 8" id="8"/>
            <p:cNvSpPr txBox="true"/>
            <p:nvPr/>
          </p:nvSpPr>
          <p:spPr>
            <a:xfrm rot="0">
              <a:off x="739525" y="581801"/>
              <a:ext cx="9468921" cy="902037"/>
            </a:xfrm>
            <a:prstGeom prst="rect">
              <a:avLst/>
            </a:prstGeom>
          </p:spPr>
          <p:txBody>
            <a:bodyPr anchor="t" rtlCol="false" tIns="0" lIns="0" bIns="0" rIns="0">
              <a:spAutoFit/>
            </a:bodyPr>
            <a:lstStyle/>
            <a:p>
              <a:pPr algn="l">
                <a:lnSpc>
                  <a:spcPts val="5383"/>
                </a:lnSpc>
              </a:pPr>
              <a:r>
                <a:rPr lang="en-US" sz="4485" b="true">
                  <a:solidFill>
                    <a:srgbClr val="191919"/>
                  </a:solidFill>
                  <a:latin typeface="Public Sans Bold"/>
                  <a:ea typeface="Public Sans Bold"/>
                  <a:cs typeface="Public Sans Bold"/>
                  <a:sym typeface="Public Sans Bold"/>
                </a:rPr>
                <a:t>1 Kết quả đạt được</a:t>
              </a:r>
            </a:p>
          </p:txBody>
        </p:sp>
      </p:grpSp>
      <p:grpSp>
        <p:nvGrpSpPr>
          <p:cNvPr name="Group 9" id="9"/>
          <p:cNvGrpSpPr/>
          <p:nvPr/>
        </p:nvGrpSpPr>
        <p:grpSpPr>
          <a:xfrm rot="0">
            <a:off x="8885514" y="4276256"/>
            <a:ext cx="9402486" cy="5617978"/>
            <a:chOff x="0" y="0"/>
            <a:chExt cx="12536648" cy="7490637"/>
          </a:xfrm>
        </p:grpSpPr>
        <p:sp>
          <p:nvSpPr>
            <p:cNvPr name="TextBox 10" id="10"/>
            <p:cNvSpPr txBox="true"/>
            <p:nvPr/>
          </p:nvSpPr>
          <p:spPr>
            <a:xfrm rot="0">
              <a:off x="0" y="4093175"/>
              <a:ext cx="12536648" cy="3397462"/>
            </a:xfrm>
            <a:prstGeom prst="rect">
              <a:avLst/>
            </a:prstGeom>
          </p:spPr>
          <p:txBody>
            <a:bodyPr anchor="t" rtlCol="false" tIns="0" lIns="0" bIns="0" rIns="0">
              <a:spAutoFit/>
            </a:bodyPr>
            <a:lstStyle/>
            <a:p>
              <a:pPr algn="l">
                <a:lnSpc>
                  <a:spcPts val="4059"/>
                </a:lnSpc>
              </a:pPr>
              <a:r>
                <a:rPr lang="en-US" sz="2899">
                  <a:solidFill>
                    <a:srgbClr val="191919"/>
                  </a:solidFill>
                  <a:latin typeface="Public Sans"/>
                  <a:ea typeface="Public Sans"/>
                  <a:cs typeface="Public Sans"/>
                  <a:sym typeface="Public Sans"/>
                </a:rPr>
                <a:t>SynWavEco định hướng mở rộng thành hệ sinh thái chuyển đổi số IoT toàn diện, tích hợp AI, Chatbot và Mobile App, hướng tới TMĐT xuyên biên giới và cung cấp các giải pháp thông minh, bền vững “Made in Vietnam”.</a:t>
              </a:r>
            </a:p>
          </p:txBody>
        </p:sp>
        <p:grpSp>
          <p:nvGrpSpPr>
            <p:cNvPr name="Group 11" id="11"/>
            <p:cNvGrpSpPr/>
            <p:nvPr/>
          </p:nvGrpSpPr>
          <p:grpSpPr>
            <a:xfrm rot="0">
              <a:off x="0" y="0"/>
              <a:ext cx="12536648" cy="2841840"/>
              <a:chOff x="0" y="0"/>
              <a:chExt cx="2913324" cy="660400"/>
            </a:xfrm>
          </p:grpSpPr>
          <p:sp>
            <p:nvSpPr>
              <p:cNvPr name="Freeform 12" id="12"/>
              <p:cNvSpPr/>
              <p:nvPr/>
            </p:nvSpPr>
            <p:spPr>
              <a:xfrm flipH="false" flipV="false" rot="0">
                <a:off x="0" y="0"/>
                <a:ext cx="2913324" cy="660400"/>
              </a:xfrm>
              <a:custGeom>
                <a:avLst/>
                <a:gdLst/>
                <a:ahLst/>
                <a:cxnLst/>
                <a:rect r="r" b="b" t="t" l="l"/>
                <a:pathLst>
                  <a:path h="660400" w="2913324">
                    <a:moveTo>
                      <a:pt x="2788864" y="660400"/>
                    </a:moveTo>
                    <a:lnTo>
                      <a:pt x="124460" y="660400"/>
                    </a:lnTo>
                    <a:cubicBezTo>
                      <a:pt x="55880" y="660400"/>
                      <a:pt x="0" y="604520"/>
                      <a:pt x="0" y="535940"/>
                    </a:cubicBezTo>
                    <a:lnTo>
                      <a:pt x="0" y="124460"/>
                    </a:lnTo>
                    <a:cubicBezTo>
                      <a:pt x="0" y="55880"/>
                      <a:pt x="55880" y="0"/>
                      <a:pt x="124460" y="0"/>
                    </a:cubicBezTo>
                    <a:lnTo>
                      <a:pt x="2788864" y="0"/>
                    </a:lnTo>
                    <a:cubicBezTo>
                      <a:pt x="2857444" y="0"/>
                      <a:pt x="2913324" y="55880"/>
                      <a:pt x="2913324" y="124460"/>
                    </a:cubicBezTo>
                    <a:lnTo>
                      <a:pt x="2913324" y="535940"/>
                    </a:lnTo>
                    <a:cubicBezTo>
                      <a:pt x="2913324" y="604520"/>
                      <a:pt x="2857444" y="660400"/>
                      <a:pt x="2788864" y="660400"/>
                    </a:cubicBezTo>
                    <a:close/>
                  </a:path>
                </a:pathLst>
              </a:custGeom>
              <a:solidFill>
                <a:srgbClr val="FEE600"/>
              </a:solidFill>
            </p:spPr>
          </p:sp>
        </p:grpSp>
        <p:sp>
          <p:nvSpPr>
            <p:cNvPr name="TextBox 13" id="13"/>
            <p:cNvSpPr txBox="true"/>
            <p:nvPr/>
          </p:nvSpPr>
          <p:spPr>
            <a:xfrm rot="0">
              <a:off x="788873" y="879434"/>
              <a:ext cx="11060915" cy="1001327"/>
            </a:xfrm>
            <a:prstGeom prst="rect">
              <a:avLst/>
            </a:prstGeom>
          </p:spPr>
          <p:txBody>
            <a:bodyPr anchor="t" rtlCol="false" tIns="0" lIns="0" bIns="0" rIns="0">
              <a:spAutoFit/>
            </a:bodyPr>
            <a:lstStyle/>
            <a:p>
              <a:pPr algn="l">
                <a:lnSpc>
                  <a:spcPts val="5918"/>
                </a:lnSpc>
              </a:pPr>
              <a:r>
                <a:rPr lang="en-US" sz="4932" b="true">
                  <a:solidFill>
                    <a:srgbClr val="191919"/>
                  </a:solidFill>
                  <a:latin typeface="Public Sans Bold"/>
                  <a:ea typeface="Public Sans Bold"/>
                  <a:cs typeface="Public Sans Bold"/>
                  <a:sym typeface="Public Sans Bold"/>
                </a:rPr>
                <a:t>2 Hướng phát triển</a:t>
              </a:r>
            </a:p>
          </p:txBody>
        </p:sp>
      </p:grpSp>
      <p:sp>
        <p:nvSpPr>
          <p:cNvPr name="TextBox 14" id="14"/>
          <p:cNvSpPr txBox="true"/>
          <p:nvPr/>
        </p:nvSpPr>
        <p:spPr>
          <a:xfrm rot="0">
            <a:off x="1028700" y="9258300"/>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967837"/>
          </a:xfrm>
          <a:prstGeom prst="rect">
            <a:avLst/>
          </a:prstGeom>
          <a:solidFill>
            <a:srgbClr val="FEE600"/>
          </a:solidFill>
        </p:spPr>
      </p:sp>
      <p:sp>
        <p:nvSpPr>
          <p:cNvPr name="Freeform 3" id="3"/>
          <p:cNvSpPr/>
          <p:nvPr/>
        </p:nvSpPr>
        <p:spPr>
          <a:xfrm flipH="false" flipV="false" rot="0">
            <a:off x="16455703" y="865655"/>
            <a:ext cx="803597" cy="355044"/>
          </a:xfrm>
          <a:custGeom>
            <a:avLst/>
            <a:gdLst/>
            <a:ahLst/>
            <a:cxnLst/>
            <a:rect r="r" b="b" t="t" l="l"/>
            <a:pathLst>
              <a:path h="355044" w="803597">
                <a:moveTo>
                  <a:pt x="0" y="0"/>
                </a:moveTo>
                <a:lnTo>
                  <a:pt x="803597" y="0"/>
                </a:lnTo>
                <a:lnTo>
                  <a:pt x="803597" y="355044"/>
                </a:lnTo>
                <a:lnTo>
                  <a:pt x="0" y="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57030" y="687011"/>
            <a:ext cx="14318814" cy="788153"/>
          </a:xfrm>
          <a:prstGeom prst="rect">
            <a:avLst/>
          </a:prstGeom>
        </p:spPr>
        <p:txBody>
          <a:bodyPr anchor="t" rtlCol="false" tIns="0" lIns="0" bIns="0" rIns="0">
            <a:spAutoFit/>
          </a:bodyPr>
          <a:lstStyle/>
          <a:p>
            <a:pPr algn="l" marL="0" indent="0" lvl="0">
              <a:lnSpc>
                <a:spcPts val="5904"/>
              </a:lnSpc>
              <a:spcBef>
                <a:spcPct val="0"/>
              </a:spcBef>
            </a:pPr>
            <a:r>
              <a:rPr lang="en-US" b="true" sz="5904">
                <a:solidFill>
                  <a:srgbClr val="191919"/>
                </a:solidFill>
                <a:latin typeface="Public Sans Bold"/>
                <a:ea typeface="Public Sans Bold"/>
                <a:cs typeface="Public Sans Bold"/>
                <a:sym typeface="Public Sans Bold"/>
              </a:rPr>
              <a:t>VII. Tài liệu tham khảo</a:t>
            </a:r>
          </a:p>
        </p:txBody>
      </p:sp>
      <p:sp>
        <p:nvSpPr>
          <p:cNvPr name="TextBox 5" id="5"/>
          <p:cNvSpPr txBox="true"/>
          <p:nvPr/>
        </p:nvSpPr>
        <p:spPr>
          <a:xfrm rot="0">
            <a:off x="687781" y="2318900"/>
            <a:ext cx="16912439" cy="2233295"/>
          </a:xfrm>
          <a:prstGeom prst="rect">
            <a:avLst/>
          </a:prstGeom>
        </p:spPr>
        <p:txBody>
          <a:bodyPr anchor="t" rtlCol="false" tIns="0" lIns="0" bIns="0" rIns="0">
            <a:spAutoFit/>
          </a:bodyPr>
          <a:lstStyle/>
          <a:p>
            <a:pPr algn="l">
              <a:lnSpc>
                <a:spcPts val="4480"/>
              </a:lnSpc>
            </a:pPr>
            <a:r>
              <a:rPr lang="en-US" sz="3200">
                <a:solidFill>
                  <a:srgbClr val="191919"/>
                </a:solidFill>
                <a:latin typeface="Public Sans"/>
                <a:ea typeface="Public Sans"/>
                <a:cs typeface="Public Sans"/>
                <a:sym typeface="Public Sans"/>
              </a:rPr>
              <a:t>[1] “</a:t>
            </a:r>
            <a:r>
              <a:rPr lang="en-US" sz="3200">
                <a:solidFill>
                  <a:srgbClr val="191919"/>
                </a:solidFill>
                <a:latin typeface="Public Sans"/>
                <a:ea typeface="Public Sans"/>
                <a:cs typeface="Public Sans"/>
                <a:sym typeface="Public Sans"/>
              </a:rPr>
              <a:t>Mô</a:t>
            </a:r>
            <a:r>
              <a:rPr lang="en-US" sz="3200">
                <a:solidFill>
                  <a:srgbClr val="191919"/>
                </a:solidFill>
                <a:latin typeface="Public Sans"/>
                <a:ea typeface="Public Sans"/>
                <a:cs typeface="Public Sans"/>
                <a:sym typeface="Public Sans"/>
              </a:rPr>
              <a:t> hình Canvas là gì? 9 yếu tố cốt lõi và cách xây dựng.” Accessed: Feb. 04, 2026. [Online]. Available: https://miccreative.vn/mo-hinh-canvas/</a:t>
            </a:r>
          </a:p>
          <a:p>
            <a:pPr algn="l">
              <a:lnSpc>
                <a:spcPts val="4480"/>
              </a:lnSpc>
            </a:pPr>
            <a:r>
              <a:rPr lang="en-US" sz="3200">
                <a:solidFill>
                  <a:srgbClr val="191919"/>
                </a:solidFill>
                <a:latin typeface="Public Sans"/>
                <a:ea typeface="Public Sans"/>
                <a:cs typeface="Public Sans"/>
                <a:sym typeface="Public Sans"/>
              </a:rPr>
              <a:t>[2] “SWOT là gì? Hướng dẫn phân tích mô hình ma trận SWOT.” Accessed: Feb. 06, 2026. [Online]. Available: https://www.pace.edu.vn/tin-kho-tri-thuc/swot-la-gi</a:t>
            </a:r>
          </a:p>
        </p:txBody>
      </p:sp>
      <p:sp>
        <p:nvSpPr>
          <p:cNvPr name="TextBox 6" id="6"/>
          <p:cNvSpPr txBox="true"/>
          <p:nvPr/>
        </p:nvSpPr>
        <p:spPr>
          <a:xfrm rot="0">
            <a:off x="457030" y="9787543"/>
            <a:ext cx="6899312" cy="209550"/>
          </a:xfrm>
          <a:prstGeom prst="rect">
            <a:avLst/>
          </a:prstGeom>
        </p:spPr>
        <p:txBody>
          <a:bodyPr anchor="t" rtlCol="false" tIns="0" lIns="0" bIns="0" rIns="0">
            <a:spAutoFit/>
          </a:bodyPr>
          <a:lstStyle/>
          <a:p>
            <a:pPr algn="l" marL="0" indent="0" lvl="0">
              <a:lnSpc>
                <a:spcPts val="1680"/>
              </a:lnSpc>
              <a:spcBef>
                <a:spcPct val="0"/>
              </a:spcBef>
            </a:pPr>
            <a:r>
              <a:rPr lang="en-US" b="true" sz="1400" spc="140">
                <a:solidFill>
                  <a:srgbClr val="191919"/>
                </a:solidFill>
                <a:latin typeface="Public Sans Bold"/>
                <a:ea typeface="Public Sans Bold"/>
                <a:cs typeface="Public Sans Bold"/>
                <a:sym typeface="Public Sans Bold"/>
              </a:rPr>
              <a:t>SYNW</a:t>
            </a:r>
            <a:r>
              <a:rPr lang="en-US" b="true" sz="1400" spc="140" u="none">
                <a:solidFill>
                  <a:srgbClr val="191919"/>
                </a:solidFill>
                <a:latin typeface="Public Sans Bold"/>
                <a:ea typeface="Public Sans Bold"/>
                <a:cs typeface="Public Sans Bold"/>
                <a:sym typeface="Public Sans Bold"/>
              </a:rPr>
              <a:t>AVECO </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319177"/>
            <a:ext cx="3616272" cy="10925355"/>
          </a:xfrm>
          <a:prstGeom prst="rect">
            <a:avLst/>
          </a:prstGeom>
          <a:solidFill>
            <a:srgbClr val="FEE600"/>
          </a:solidFill>
        </p:spPr>
      </p:sp>
      <p:sp>
        <p:nvSpPr>
          <p:cNvPr name="TextBox 3" id="3"/>
          <p:cNvSpPr txBox="true"/>
          <p:nvPr/>
        </p:nvSpPr>
        <p:spPr>
          <a:xfrm rot="0">
            <a:off x="630875" y="9404529"/>
            <a:ext cx="2833688" cy="523912"/>
          </a:xfrm>
          <a:prstGeom prst="rect">
            <a:avLst/>
          </a:prstGeom>
        </p:spPr>
        <p:txBody>
          <a:bodyPr anchor="t" rtlCol="false" tIns="0" lIns="0" bIns="0" rIns="0">
            <a:spAutoFit/>
          </a:bodyPr>
          <a:lstStyle/>
          <a:p>
            <a:pPr algn="ctr">
              <a:lnSpc>
                <a:spcPts val="4079"/>
              </a:lnSpc>
              <a:spcBef>
                <a:spcPct val="0"/>
              </a:spcBef>
            </a:pPr>
            <a:r>
              <a:rPr lang="en-US" b="true" sz="3399">
                <a:solidFill>
                  <a:srgbClr val="191919"/>
                </a:solidFill>
                <a:latin typeface="Public Sans Bold"/>
                <a:ea typeface="Public Sans Bold"/>
                <a:cs typeface="Public Sans Bold"/>
                <a:sym typeface="Public Sans Bold"/>
              </a:rPr>
              <a:t>SYNWAVECO </a:t>
            </a:r>
          </a:p>
        </p:txBody>
      </p:sp>
      <p:sp>
        <p:nvSpPr>
          <p:cNvPr name="TextBox 4" id="4"/>
          <p:cNvSpPr txBox="true"/>
          <p:nvPr/>
        </p:nvSpPr>
        <p:spPr>
          <a:xfrm rot="0">
            <a:off x="4261206" y="609579"/>
            <a:ext cx="8883681" cy="419121"/>
          </a:xfrm>
          <a:prstGeom prst="rect">
            <a:avLst/>
          </a:prstGeom>
        </p:spPr>
        <p:txBody>
          <a:bodyPr anchor="t" rtlCol="false" tIns="0" lIns="0" bIns="0" rIns="0">
            <a:spAutoFit/>
          </a:bodyPr>
          <a:lstStyle/>
          <a:p>
            <a:pPr algn="l">
              <a:lnSpc>
                <a:spcPts val="3099"/>
              </a:lnSpc>
              <a:spcBef>
                <a:spcPct val="0"/>
              </a:spcBef>
            </a:pPr>
            <a:r>
              <a:rPr lang="en-US" b="true" sz="3099">
                <a:solidFill>
                  <a:srgbClr val="000000"/>
                </a:solidFill>
                <a:latin typeface="Public Sans Heavy"/>
                <a:ea typeface="Public Sans Heavy"/>
                <a:cs typeface="Public Sans Heavy"/>
                <a:sym typeface="Public Sans Heavy"/>
              </a:rPr>
              <a:t>1.2 Loại hình kinh doanh – Tầm nhìn – Sứ mệnh</a:t>
            </a:r>
          </a:p>
        </p:txBody>
      </p:sp>
      <p:sp>
        <p:nvSpPr>
          <p:cNvPr name="TextBox 5" id="5"/>
          <p:cNvSpPr txBox="true"/>
          <p:nvPr/>
        </p:nvSpPr>
        <p:spPr>
          <a:xfrm rot="0">
            <a:off x="4261206" y="1289882"/>
            <a:ext cx="13527621" cy="5981065"/>
          </a:xfrm>
          <a:prstGeom prst="rect">
            <a:avLst/>
          </a:prstGeom>
        </p:spPr>
        <p:txBody>
          <a:bodyPr anchor="t" rtlCol="false" tIns="0" lIns="0" bIns="0" rIns="0">
            <a:spAutoFit/>
          </a:bodyPr>
          <a:lstStyle/>
          <a:p>
            <a:pPr algn="l">
              <a:lnSpc>
                <a:spcPts val="4759"/>
              </a:lnSpc>
            </a:pPr>
            <a:r>
              <a:rPr lang="en-US" sz="3399" b="true">
                <a:solidFill>
                  <a:srgbClr val="000000"/>
                </a:solidFill>
                <a:latin typeface="Noto Sans Bold"/>
                <a:ea typeface="Noto Sans Bold"/>
                <a:cs typeface="Noto Sans Bold"/>
                <a:sym typeface="Noto Sans Bold"/>
              </a:rPr>
              <a:t>Tầm nhìn &amp; Sứ mệnh</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Tầm nhìn: </a:t>
            </a:r>
            <a:r>
              <a:rPr lang="en-US" sz="3399">
                <a:solidFill>
                  <a:srgbClr val="000000"/>
                </a:solidFill>
                <a:latin typeface="Noto Sans"/>
                <a:ea typeface="Noto Sans"/>
                <a:cs typeface="Noto Sans"/>
                <a:sym typeface="Noto Sans"/>
              </a:rPr>
              <a:t>Trở thành hệ sinh thái TMĐT dẫn đầu Việt Nam về IoT tích hợp, tiên phong thúc đẩy nền kinh tế số quốc gia.</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Sứ mệnh: * Số hóa trải nghiệm: Đưa công nghệ IoT đến mọi gia đình và trang trại.</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P</a:t>
            </a:r>
            <a:r>
              <a:rPr lang="en-US" sz="3399">
                <a:solidFill>
                  <a:srgbClr val="000000"/>
                </a:solidFill>
                <a:latin typeface="Noto Sans"/>
                <a:ea typeface="Noto Sans"/>
                <a:cs typeface="Noto Sans"/>
                <a:sym typeface="Noto Sans"/>
              </a:rPr>
              <a:t>há bỏ rào cản: Kết nối các thiết bị rời rạc thành hệ thống thống nhất.</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Cam</a:t>
            </a:r>
            <a:r>
              <a:rPr lang="en-US" sz="3399">
                <a:solidFill>
                  <a:srgbClr val="000000"/>
                </a:solidFill>
                <a:latin typeface="Noto Sans"/>
                <a:ea typeface="Noto Sans"/>
                <a:cs typeface="Noto Sans"/>
                <a:sym typeface="Noto Sans"/>
              </a:rPr>
              <a:t> kết: Kinh doanh hiệu quả gắn liền với Sự bền vững và Lấy con người làm trọng tâm.</a:t>
            </a:r>
          </a:p>
          <a:p>
            <a:pPr algn="l">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894837" y="-259747"/>
            <a:ext cx="15451158" cy="9518047"/>
          </a:xfrm>
          <a:prstGeom prst="rect">
            <a:avLst/>
          </a:prstGeom>
          <a:solidFill>
            <a:srgbClr val="FEE600"/>
          </a:solidFill>
        </p:spPr>
      </p:sp>
      <p:sp>
        <p:nvSpPr>
          <p:cNvPr name="TextBox 3" id="3"/>
          <p:cNvSpPr txBox="true"/>
          <p:nvPr/>
        </p:nvSpPr>
        <p:spPr>
          <a:xfrm rot="0">
            <a:off x="630875" y="9404529"/>
            <a:ext cx="2833688" cy="523912"/>
          </a:xfrm>
          <a:prstGeom prst="rect">
            <a:avLst/>
          </a:prstGeom>
        </p:spPr>
        <p:txBody>
          <a:bodyPr anchor="t" rtlCol="false" tIns="0" lIns="0" bIns="0" rIns="0">
            <a:spAutoFit/>
          </a:bodyPr>
          <a:lstStyle/>
          <a:p>
            <a:pPr algn="ctr">
              <a:lnSpc>
                <a:spcPts val="4079"/>
              </a:lnSpc>
              <a:spcBef>
                <a:spcPct val="0"/>
              </a:spcBef>
            </a:pPr>
            <a:r>
              <a:rPr lang="en-US" b="true" sz="3399">
                <a:solidFill>
                  <a:srgbClr val="191919"/>
                </a:solidFill>
                <a:latin typeface="Public Sans Bold"/>
                <a:ea typeface="Public Sans Bold"/>
                <a:cs typeface="Public Sans Bold"/>
                <a:sym typeface="Public Sans Bold"/>
              </a:rPr>
              <a:t>SYNWAVECO </a:t>
            </a:r>
          </a:p>
        </p:txBody>
      </p:sp>
      <p:sp>
        <p:nvSpPr>
          <p:cNvPr name="TextBox 4" id="4"/>
          <p:cNvSpPr txBox="true"/>
          <p:nvPr/>
        </p:nvSpPr>
        <p:spPr>
          <a:xfrm rot="0">
            <a:off x="1028700" y="1076325"/>
            <a:ext cx="3397696" cy="419086"/>
          </a:xfrm>
          <a:prstGeom prst="rect">
            <a:avLst/>
          </a:prstGeom>
        </p:spPr>
        <p:txBody>
          <a:bodyPr anchor="t" rtlCol="false" tIns="0" lIns="0" bIns="0" rIns="0">
            <a:spAutoFit/>
          </a:bodyPr>
          <a:lstStyle/>
          <a:p>
            <a:pPr algn="l">
              <a:lnSpc>
                <a:spcPts val="3099"/>
              </a:lnSpc>
              <a:spcBef>
                <a:spcPct val="0"/>
              </a:spcBef>
            </a:pPr>
            <a:r>
              <a:rPr lang="en-US" b="true" sz="3099">
                <a:solidFill>
                  <a:srgbClr val="000000"/>
                </a:solidFill>
                <a:latin typeface="Public Sans Heavy"/>
                <a:ea typeface="Public Sans Heavy"/>
                <a:cs typeface="Public Sans Heavy"/>
                <a:sym typeface="Public Sans Heavy"/>
              </a:rPr>
              <a:t>1.3 Mục tiêu dự án</a:t>
            </a:r>
          </a:p>
        </p:txBody>
      </p:sp>
      <p:sp>
        <p:nvSpPr>
          <p:cNvPr name="TextBox 5" id="5"/>
          <p:cNvSpPr txBox="true"/>
          <p:nvPr/>
        </p:nvSpPr>
        <p:spPr>
          <a:xfrm rot="0">
            <a:off x="1028700" y="1609897"/>
            <a:ext cx="13527621" cy="5981065"/>
          </a:xfrm>
          <a:prstGeom prst="rect">
            <a:avLst/>
          </a:prstGeom>
        </p:spPr>
        <p:txBody>
          <a:bodyPr anchor="t" rtlCol="false" tIns="0" lIns="0" bIns="0" rIns="0">
            <a:spAutoFit/>
          </a:bodyPr>
          <a:lstStyle/>
          <a:p>
            <a:pPr algn="l">
              <a:lnSpc>
                <a:spcPts val="4759"/>
              </a:lnSpc>
            </a:pPr>
            <a:r>
              <a:rPr lang="en-US" sz="3399" b="true">
                <a:solidFill>
                  <a:srgbClr val="000000"/>
                </a:solidFill>
                <a:latin typeface="Noto Sans Bold"/>
                <a:ea typeface="Noto Sans Bold"/>
                <a:cs typeface="Noto Sans Bold"/>
                <a:sym typeface="Noto Sans Bold"/>
              </a:rPr>
              <a:t>Mục tiêu dự án – Khía cạnh Học</a:t>
            </a:r>
            <a:r>
              <a:rPr lang="en-US" b="true" sz="3399">
                <a:solidFill>
                  <a:srgbClr val="000000"/>
                </a:solidFill>
                <a:latin typeface="Noto Sans Bold"/>
                <a:ea typeface="Noto Sans Bold"/>
                <a:cs typeface="Noto Sans Bold"/>
                <a:sym typeface="Noto Sans Bold"/>
              </a:rPr>
              <a:t> thuật</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Xây dựng doanh nghiệp số: Hoạch định chiến lược và phân tích thị trường thực tế.</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Là</a:t>
            </a:r>
            <a:r>
              <a:rPr lang="en-US" sz="3399">
                <a:solidFill>
                  <a:srgbClr val="000000"/>
                </a:solidFill>
                <a:latin typeface="Noto Sans"/>
                <a:ea typeface="Noto Sans"/>
                <a:cs typeface="Noto Sans"/>
                <a:sym typeface="Noto Sans"/>
              </a:rPr>
              <a:t>m chủ công cụ công nghệ:</a:t>
            </a:r>
          </a:p>
          <a:p>
            <a:pPr algn="l" marL="1468119" indent="-489373" lvl="2">
              <a:lnSpc>
                <a:spcPts val="4759"/>
              </a:lnSpc>
              <a:buFont typeface="Arial"/>
              <a:buChar char="⚬"/>
            </a:pPr>
            <a:r>
              <a:rPr lang="en-US" sz="3399">
                <a:solidFill>
                  <a:srgbClr val="000000"/>
                </a:solidFill>
                <a:latin typeface="Noto Sans"/>
                <a:ea typeface="Noto Sans"/>
                <a:cs typeface="Noto Sans"/>
                <a:sym typeface="Noto Sans"/>
              </a:rPr>
              <a:t>Tối ưu hóa công cụ tìm kiếm (SEO).</a:t>
            </a:r>
          </a:p>
          <a:p>
            <a:pPr algn="l" marL="1468119" indent="-489373" lvl="2">
              <a:lnSpc>
                <a:spcPts val="4759"/>
              </a:lnSpc>
              <a:buFont typeface="Arial"/>
              <a:buChar char="⚬"/>
            </a:pPr>
            <a:r>
              <a:rPr lang="en-US" sz="3399">
                <a:solidFill>
                  <a:srgbClr val="000000"/>
                </a:solidFill>
                <a:latin typeface="Noto Sans"/>
                <a:ea typeface="Noto Sans"/>
                <a:cs typeface="Noto Sans"/>
                <a:sym typeface="Noto Sans"/>
              </a:rPr>
              <a:t>Qu</a:t>
            </a:r>
            <a:r>
              <a:rPr lang="en-US" sz="3399">
                <a:solidFill>
                  <a:srgbClr val="000000"/>
                </a:solidFill>
                <a:latin typeface="Noto Sans"/>
                <a:ea typeface="Noto Sans"/>
                <a:cs typeface="Noto Sans"/>
                <a:sym typeface="Noto Sans"/>
              </a:rPr>
              <a:t>ản trị hệ thống TMĐT chuyên nghiệp.</a:t>
            </a:r>
          </a:p>
          <a:p>
            <a:pPr algn="l" marL="1468119" indent="-489373" lvl="2">
              <a:lnSpc>
                <a:spcPts val="4759"/>
              </a:lnSpc>
              <a:buFont typeface="Arial"/>
              <a:buChar char="⚬"/>
            </a:pPr>
            <a:r>
              <a:rPr lang="en-US" sz="3399">
                <a:solidFill>
                  <a:srgbClr val="000000"/>
                </a:solidFill>
                <a:latin typeface="Noto Sans"/>
                <a:ea typeface="Noto Sans"/>
                <a:cs typeface="Noto Sans"/>
                <a:sym typeface="Noto Sans"/>
              </a:rPr>
              <a:t>Phân tích hành vi người dùng (Analytics).</a:t>
            </a:r>
          </a:p>
          <a:p>
            <a:pPr algn="l" marL="734059" indent="-367030" lvl="1">
              <a:lnSpc>
                <a:spcPts val="4759"/>
              </a:lnSpc>
              <a:buFont typeface="Arial"/>
              <a:buChar char="•"/>
            </a:pPr>
            <a:r>
              <a:rPr lang="en-US" sz="3399">
                <a:solidFill>
                  <a:srgbClr val="000000"/>
                </a:solidFill>
                <a:latin typeface="Noto Sans"/>
                <a:ea typeface="Noto Sans"/>
                <a:cs typeface="Noto Sans"/>
                <a:sym typeface="Noto Sans"/>
              </a:rPr>
              <a:t>Quy</a:t>
            </a:r>
            <a:r>
              <a:rPr lang="en-US" sz="3399">
                <a:solidFill>
                  <a:srgbClr val="000000"/>
                </a:solidFill>
                <a:latin typeface="Noto Sans"/>
                <a:ea typeface="Noto Sans"/>
                <a:cs typeface="Noto Sans"/>
                <a:sym typeface="Noto Sans"/>
              </a:rPr>
              <a:t> trình chuẩn hóa: Xử lý luồng dữ liệu (Đơn hàng - Khách hàng - Thiết bị) mượt mà và bảo mật.</a:t>
            </a:r>
          </a:p>
          <a:p>
            <a:pPr algn="l">
              <a:lnSpc>
                <a:spcPts val="47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DAHAiqPL3Go</dc:identifier>
  <dcterms:modified xsi:type="dcterms:W3CDTF">2011-08-01T06:04:30Z</dcterms:modified>
  <cp:revision>1</cp:revision>
  <dc:title>Đen và Vàng Hiện đại Xu hướng Truyền thông Mạng xã hội Bài thuyết trình</dc:title>
</cp:coreProperties>
</file>